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Raleway"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31471-41C2-4245-92BE-4275033D5F11}" v="1" dt="2020-05-14T17:13:08.321"/>
  </p1510:revLst>
</p1510:revInfo>
</file>

<file path=ppt/tableStyles.xml><?xml version="1.0" encoding="utf-8"?>
<a:tblStyleLst xmlns:a="http://schemas.openxmlformats.org/drawingml/2006/main" def="{BF2F2922-339B-46C1-BDCC-CE5FD6028616}">
  <a:tblStyle styleId="{BF2F2922-339B-46C1-BDCC-CE5FD60286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4cce61f1b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4cce61f1b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4cce61f1b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4cce61f1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4cce61f1b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4cce61f1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4cce61f1b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4cce61f1b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chemeClr val="accent1"/>
                </a:solidFill>
                <a:latin typeface="Times New Roman"/>
                <a:ea typeface="Times New Roman"/>
                <a:cs typeface="Times New Roman"/>
                <a:sym typeface="Times New Roman"/>
              </a:rPr>
              <a:t>In the following two slides, we will show how we tune hyperparameters. </a:t>
            </a:r>
            <a:endParaRPr sz="1800">
              <a:solidFill>
                <a:schemeClr val="accent1"/>
              </a:solidFill>
              <a:latin typeface="Times New Roman"/>
              <a:ea typeface="Times New Roman"/>
              <a:cs typeface="Times New Roman"/>
              <a:sym typeface="Times New Roman"/>
            </a:endParaRPr>
          </a:p>
          <a:p>
            <a:pPr marL="0" lvl="0" indent="0" algn="l" rtl="0">
              <a:spcBef>
                <a:spcPts val="16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4cce61f1b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4cce61f1b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72c2da38a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72c2da38a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72c2da38a_1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72c2da38a_1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b="1">
                <a:latin typeface="Lato"/>
                <a:ea typeface="Lato"/>
                <a:cs typeface="Lato"/>
                <a:sym typeface="Lato"/>
              </a:rPr>
              <a:t>After doing the above work, we end up with getting features in the next page.</a:t>
            </a:r>
            <a:endParaRPr sz="1400" b="1">
              <a:latin typeface="Lato"/>
              <a:ea typeface="Lato"/>
              <a:cs typeface="Lato"/>
              <a:sym typeface="Lato"/>
            </a:endParaRPr>
          </a:p>
          <a:p>
            <a:pPr marL="0" lvl="0" indent="0" algn="l" rtl="0">
              <a:lnSpc>
                <a:spcPct val="115000"/>
              </a:lnSpc>
              <a:spcBef>
                <a:spcPts val="1600"/>
              </a:spcBef>
              <a:spcAft>
                <a:spcPts val="0"/>
              </a:spcAft>
              <a:buNone/>
            </a:pPr>
            <a:r>
              <a:rPr lang="en-GB" sz="1400" b="1">
                <a:latin typeface="Lato"/>
                <a:ea typeface="Lato"/>
                <a:cs typeface="Lato"/>
                <a:sym typeface="Lato"/>
              </a:rPr>
              <a:t>11 features</a:t>
            </a:r>
            <a:endParaRPr sz="1400" b="1">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4cce61f1b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4cce61f1b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72c2da38a_1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72c2da38a_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selected the initial features, we then combined features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4cce61f1b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4cce61f1b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doing all the previous work, we now come to our final features, there are 8 features in total.</a:t>
            </a:r>
            <a:endParaRPr/>
          </a:p>
          <a:p>
            <a:pPr marL="0" lvl="0" indent="0" algn="l" rtl="0">
              <a:spcBef>
                <a:spcPts val="0"/>
              </a:spcBef>
              <a:spcAft>
                <a:spcPts val="0"/>
              </a:spcAft>
              <a:buNone/>
            </a:pPr>
            <a:r>
              <a:rPr lang="en-GB"/>
              <a:t>For numeric ones, we used </a:t>
            </a:r>
            <a:endParaRPr/>
          </a:p>
          <a:p>
            <a:pPr marL="0" lvl="0" indent="0" algn="l" rtl="0">
              <a:spcBef>
                <a:spcPts val="0"/>
              </a:spcBef>
              <a:spcAft>
                <a:spcPts val="0"/>
              </a:spcAft>
              <a:buNone/>
            </a:pPr>
            <a:r>
              <a:rPr lang="en-GB"/>
              <a:t>For categoricals, we chose</a:t>
            </a:r>
            <a:endParaRPr/>
          </a:p>
          <a:p>
            <a:pPr marL="0" lvl="0" indent="0" algn="l" rtl="0">
              <a:spcBef>
                <a:spcPts val="0"/>
              </a:spcBef>
              <a:spcAft>
                <a:spcPts val="0"/>
              </a:spcAft>
              <a:buNone/>
            </a:pPr>
            <a:r>
              <a:rPr lang="en-GB"/>
              <a:t>Next, Xiaoli will talk about the model fitting part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72c2da38a_16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72c2da38a_16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431275"/>
            <a:ext cx="4890900" cy="13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000000"/>
                </a:solidFill>
              </a:rPr>
              <a:t>Trac·Hack</a:t>
            </a:r>
            <a:endParaRPr sz="4000">
              <a:solidFill>
                <a:srgbClr val="000000"/>
              </a:solidFill>
            </a:endParaRPr>
          </a:p>
          <a:p>
            <a:pPr marL="0" lvl="0" indent="0" algn="l" rtl="0">
              <a:spcBef>
                <a:spcPts val="0"/>
              </a:spcBef>
              <a:spcAft>
                <a:spcPts val="0"/>
              </a:spcAft>
              <a:buNone/>
            </a:pPr>
            <a:r>
              <a:rPr lang="en-GB" sz="4000">
                <a:solidFill>
                  <a:srgbClr val="000000"/>
                </a:solidFill>
              </a:rPr>
              <a:t>Challenge</a:t>
            </a:r>
            <a:endParaRPr sz="4000">
              <a:solidFill>
                <a:srgbClr val="000000"/>
              </a:solidFill>
            </a:endParaRPr>
          </a:p>
        </p:txBody>
      </p:sp>
      <p:sp>
        <p:nvSpPr>
          <p:cNvPr id="177" name="Google Shape;177;p18"/>
          <p:cNvSpPr txBox="1">
            <a:spLocks noGrp="1"/>
          </p:cNvSpPr>
          <p:nvPr>
            <p:ph type="subTitle" idx="1"/>
          </p:nvPr>
        </p:nvSpPr>
        <p:spPr>
          <a:xfrm>
            <a:off x="729450" y="2774450"/>
            <a:ext cx="52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0000"/>
                </a:solidFill>
              </a:rPr>
              <a:t>Team 5- Spark</a:t>
            </a:r>
            <a:endParaRPr b="1">
              <a:solidFill>
                <a:srgbClr val="000000"/>
              </a:solidFill>
            </a:endParaRPr>
          </a:p>
          <a:p>
            <a:pPr marL="0" lvl="0" indent="0" algn="l" rtl="0">
              <a:spcBef>
                <a:spcPts val="0"/>
              </a:spcBef>
              <a:spcAft>
                <a:spcPts val="0"/>
              </a:spcAft>
              <a:buNone/>
            </a:pPr>
            <a:r>
              <a:rPr lang="en-GB" sz="1500">
                <a:solidFill>
                  <a:srgbClr val="000000"/>
                </a:solidFill>
              </a:rPr>
              <a:t>Junlin Wu, Nan Zhou, Wenhan Sun, Xiaoli Han, Linyi Du</a:t>
            </a:r>
            <a:endParaRPr sz="1500">
              <a:solidFill>
                <a:srgbClr val="000000"/>
              </a:solidFill>
            </a:endParaRPr>
          </a:p>
        </p:txBody>
      </p:sp>
      <p:sp>
        <p:nvSpPr>
          <p:cNvPr id="178" name="Google Shape;178;p18"/>
          <p:cNvSpPr txBox="1"/>
          <p:nvPr/>
        </p:nvSpPr>
        <p:spPr>
          <a:xfrm>
            <a:off x="202700" y="38000"/>
            <a:ext cx="2863200" cy="405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79" name="Google Shape;179;p18"/>
          <p:cNvSpPr txBox="1"/>
          <p:nvPr/>
        </p:nvSpPr>
        <p:spPr>
          <a:xfrm>
            <a:off x="8348675" y="63350"/>
            <a:ext cx="608100" cy="291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grpSp>
        <p:nvGrpSpPr>
          <p:cNvPr id="180" name="Google Shape;180;p18"/>
          <p:cNvGrpSpPr/>
          <p:nvPr/>
        </p:nvGrpSpPr>
        <p:grpSpPr>
          <a:xfrm>
            <a:off x="5383610" y="-4"/>
            <a:ext cx="3573168" cy="541198"/>
            <a:chOff x="5621798" y="560075"/>
            <a:chExt cx="2824639" cy="427825"/>
          </a:xfrm>
        </p:grpSpPr>
        <p:pic>
          <p:nvPicPr>
            <p:cNvPr id="181" name="Google Shape;181;p18"/>
            <p:cNvPicPr preferRelativeResize="0"/>
            <p:nvPr/>
          </p:nvPicPr>
          <p:blipFill>
            <a:blip r:embed="rId3">
              <a:alphaModFix/>
            </a:blip>
            <a:stretch>
              <a:fillRect/>
            </a:stretch>
          </p:blipFill>
          <p:spPr>
            <a:xfrm>
              <a:off x="6586536" y="560075"/>
              <a:ext cx="1859900" cy="344875"/>
            </a:xfrm>
            <a:prstGeom prst="rect">
              <a:avLst/>
            </a:prstGeom>
            <a:noFill/>
            <a:ln>
              <a:noFill/>
            </a:ln>
          </p:spPr>
        </p:pic>
        <p:pic>
          <p:nvPicPr>
            <p:cNvPr id="182" name="Google Shape;182;p18"/>
            <p:cNvPicPr preferRelativeResize="0"/>
            <p:nvPr/>
          </p:nvPicPr>
          <p:blipFill rotWithShape="1">
            <a:blip r:embed="rId4">
              <a:alphaModFix/>
            </a:blip>
            <a:srcRect b="-26502"/>
            <a:stretch/>
          </p:blipFill>
          <p:spPr>
            <a:xfrm>
              <a:off x="5621798" y="582600"/>
              <a:ext cx="872402" cy="405300"/>
            </a:xfrm>
            <a:prstGeom prst="rect">
              <a:avLst/>
            </a:prstGeom>
            <a:noFill/>
            <a:ln>
              <a:noFill/>
            </a:ln>
          </p:spPr>
        </p:pic>
      </p:grpSp>
      <p:pic>
        <p:nvPicPr>
          <p:cNvPr id="183" name="Google Shape;183;p18"/>
          <p:cNvPicPr preferRelativeResize="0"/>
          <p:nvPr/>
        </p:nvPicPr>
        <p:blipFill>
          <a:blip r:embed="rId5">
            <a:alphaModFix/>
          </a:blip>
          <a:stretch>
            <a:fillRect/>
          </a:stretch>
        </p:blipFill>
        <p:spPr>
          <a:xfrm>
            <a:off x="4598850" y="0"/>
            <a:ext cx="805602" cy="494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txBox="1">
            <a:spLocks noGrp="1"/>
          </p:cNvSpPr>
          <p:nvPr>
            <p:ph type="ctrTitle"/>
          </p:nvPr>
        </p:nvSpPr>
        <p:spPr>
          <a:xfrm>
            <a:off x="3648150" y="1912850"/>
            <a:ext cx="2066100" cy="10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solidFill>
                  <a:srgbClr val="000000"/>
                </a:solidFill>
                <a:latin typeface="Lato"/>
                <a:ea typeface="Lato"/>
                <a:cs typeface="Lato"/>
                <a:sym typeface="Lato"/>
              </a:rPr>
              <a:t>Q &amp; A</a:t>
            </a:r>
            <a:endParaRPr sz="4500">
              <a:latin typeface="Lato"/>
              <a:ea typeface="Lato"/>
              <a:cs typeface="Lato"/>
              <a:sym typeface="Lato"/>
            </a:endParaRPr>
          </a:p>
        </p:txBody>
      </p:sp>
      <p:sp>
        <p:nvSpPr>
          <p:cNvPr id="272" name="Google Shape;272;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grpSp>
        <p:nvGrpSpPr>
          <p:cNvPr id="273" name="Google Shape;273;p27"/>
          <p:cNvGrpSpPr/>
          <p:nvPr/>
        </p:nvGrpSpPr>
        <p:grpSpPr>
          <a:xfrm>
            <a:off x="809000" y="637462"/>
            <a:ext cx="3066971" cy="438093"/>
            <a:chOff x="6155198" y="560075"/>
            <a:chExt cx="2912603" cy="427825"/>
          </a:xfrm>
        </p:grpSpPr>
        <p:pic>
          <p:nvPicPr>
            <p:cNvPr id="274" name="Google Shape;274;p27"/>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75" name="Google Shape;275;p27"/>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ctrTitle"/>
          </p:nvPr>
        </p:nvSpPr>
        <p:spPr>
          <a:xfrm>
            <a:off x="3031050" y="1879400"/>
            <a:ext cx="3281100" cy="10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latin typeface="Lato"/>
                <a:ea typeface="Lato"/>
                <a:cs typeface="Lato"/>
                <a:sym typeface="Lato"/>
              </a:rPr>
              <a:t>Thank you!</a:t>
            </a:r>
            <a:endParaRPr sz="4500">
              <a:latin typeface="Lato"/>
              <a:ea typeface="Lato"/>
              <a:cs typeface="Lato"/>
              <a:sym typeface="Lato"/>
            </a:endParaRPr>
          </a:p>
        </p:txBody>
      </p:sp>
      <p:sp>
        <p:nvSpPr>
          <p:cNvPr id="281" name="Google Shape;281;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grpSp>
        <p:nvGrpSpPr>
          <p:cNvPr id="282" name="Google Shape;282;p28"/>
          <p:cNvGrpSpPr/>
          <p:nvPr/>
        </p:nvGrpSpPr>
        <p:grpSpPr>
          <a:xfrm>
            <a:off x="809000" y="637462"/>
            <a:ext cx="3066971" cy="438093"/>
            <a:chOff x="6155198" y="560075"/>
            <a:chExt cx="2912603" cy="427825"/>
          </a:xfrm>
        </p:grpSpPr>
        <p:pic>
          <p:nvPicPr>
            <p:cNvPr id="283" name="Google Shape;283;p28"/>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84" name="Google Shape;284;p28"/>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Appendix A - Initial Features Name</a:t>
            </a:r>
            <a:endParaRPr>
              <a:latin typeface="Lato"/>
              <a:ea typeface="Lato"/>
              <a:cs typeface="Lato"/>
              <a:sym typeface="Lato"/>
            </a:endParaRPr>
          </a:p>
        </p:txBody>
      </p:sp>
      <p:graphicFrame>
        <p:nvGraphicFramePr>
          <p:cNvPr id="290" name="Google Shape;290;p29"/>
          <p:cNvGraphicFramePr/>
          <p:nvPr/>
        </p:nvGraphicFramePr>
        <p:xfrm>
          <a:off x="854625" y="2038375"/>
          <a:ext cx="7609750" cy="2766685"/>
        </p:xfrm>
        <a:graphic>
          <a:graphicData uri="http://schemas.openxmlformats.org/drawingml/2006/table">
            <a:tbl>
              <a:tblPr>
                <a:noFill/>
                <a:tableStyleId>{BF2F2922-339B-46C1-BDCC-CE5FD6028616}</a:tableStyleId>
              </a:tblPr>
              <a:tblGrid>
                <a:gridCol w="2298725">
                  <a:extLst>
                    <a:ext uri="{9D8B030D-6E8A-4147-A177-3AD203B41FA5}">
                      <a16:colId xmlns:a16="http://schemas.microsoft.com/office/drawing/2014/main" val="20000"/>
                    </a:ext>
                  </a:extLst>
                </a:gridCol>
                <a:gridCol w="2098400">
                  <a:extLst>
                    <a:ext uri="{9D8B030D-6E8A-4147-A177-3AD203B41FA5}">
                      <a16:colId xmlns:a16="http://schemas.microsoft.com/office/drawing/2014/main" val="20001"/>
                    </a:ext>
                  </a:extLst>
                </a:gridCol>
                <a:gridCol w="3212625">
                  <a:extLst>
                    <a:ext uri="{9D8B030D-6E8A-4147-A177-3AD203B41FA5}">
                      <a16:colId xmlns:a16="http://schemas.microsoft.com/office/drawing/2014/main" val="20002"/>
                    </a:ext>
                  </a:extLst>
                </a:gridCol>
              </a:tblGrid>
              <a:tr h="394950">
                <a:tc>
                  <a:txBody>
                    <a:bodyPr/>
                    <a:lstStyle/>
                    <a:p>
                      <a:pPr marL="0" lvl="0" indent="0" algn="l" rtl="0">
                        <a:spcBef>
                          <a:spcPts val="0"/>
                        </a:spcBef>
                        <a:spcAft>
                          <a:spcPts val="0"/>
                        </a:spcAft>
                        <a:buNone/>
                      </a:pPr>
                      <a:r>
                        <a:rPr lang="en-GB" b="1">
                          <a:latin typeface="Lato"/>
                          <a:ea typeface="Lato"/>
                          <a:cs typeface="Lato"/>
                          <a:sym typeface="Lato"/>
                        </a:rPr>
                        <a:t>customer_info</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b="1">
                          <a:latin typeface="Lato"/>
                          <a:ea typeface="Lato"/>
                          <a:cs typeface="Lato"/>
                          <a:sym typeface="Lato"/>
                        </a:rPr>
                        <a:t>deactivations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b="1">
                          <a:latin typeface="Lato"/>
                          <a:ea typeface="Lato"/>
                          <a:cs typeface="Lato"/>
                          <a:sym typeface="Lato"/>
                        </a:rPr>
                        <a:t>network-usage-domestic</a:t>
                      </a: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1143725">
                <a:tc>
                  <a:txBody>
                    <a:bodyPr/>
                    <a:lstStyle/>
                    <a:p>
                      <a:pPr marL="0" lvl="0" indent="0" algn="l" rtl="0">
                        <a:spcBef>
                          <a:spcPts val="0"/>
                        </a:spcBef>
                        <a:spcAft>
                          <a:spcPts val="0"/>
                        </a:spcAft>
                        <a:buNone/>
                      </a:pPr>
                      <a:r>
                        <a:rPr lang="en-GB">
                          <a:latin typeface="Lato"/>
                          <a:ea typeface="Lato"/>
                          <a:cs typeface="Lato"/>
                          <a:sym typeface="Lato"/>
                        </a:rPr>
                        <a:t>line_id, first_activation_date,</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lifetime_redemptions,</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lifetime_revenues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a:latin typeface="Lato"/>
                          <a:ea typeface="Lato"/>
                          <a:cs typeface="Lato"/>
                          <a:sym typeface="Lato"/>
                        </a:rPr>
                        <a:t>deactivation_date</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a:latin typeface="Lato"/>
                          <a:ea typeface="Lato"/>
                          <a:cs typeface="Lato"/>
                          <a:sym typeface="Lato"/>
                        </a:rPr>
                        <a:t>sms_in,sms_out,</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voice_duration_in,</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voice_duration_out,</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voice_num_total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96925">
                <a:tc>
                  <a:txBody>
                    <a:bodyPr/>
                    <a:lstStyle/>
                    <a:p>
                      <a:pPr marL="0" lvl="0" indent="0" algn="l" rtl="0">
                        <a:spcBef>
                          <a:spcPts val="0"/>
                        </a:spcBef>
                        <a:spcAft>
                          <a:spcPts val="0"/>
                        </a:spcAft>
                        <a:buNone/>
                      </a:pPr>
                      <a:r>
                        <a:rPr lang="en-GB" b="1">
                          <a:latin typeface="Lato"/>
                          <a:ea typeface="Lato"/>
                          <a:cs typeface="Lato"/>
                          <a:sym typeface="Lato"/>
                        </a:rPr>
                        <a:t>phone-info</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b="1">
                          <a:latin typeface="Lato"/>
                          <a:ea typeface="Lato"/>
                          <a:cs typeface="Lato"/>
                          <a:sym typeface="Lato"/>
                        </a:rPr>
                        <a:t>reactivations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b="1">
                          <a:latin typeface="Lato"/>
                          <a:ea typeface="Lato"/>
                          <a:cs typeface="Lato"/>
                          <a:sym typeface="Lato"/>
                        </a:rPr>
                        <a:t>support-history</a:t>
                      </a: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723900">
                <a:tc>
                  <a:txBody>
                    <a:bodyPr/>
                    <a:lstStyle/>
                    <a:p>
                      <a:pPr marL="0" lvl="0" indent="0" algn="l" rtl="0">
                        <a:spcBef>
                          <a:spcPts val="0"/>
                        </a:spcBef>
                        <a:spcAft>
                          <a:spcPts val="0"/>
                        </a:spcAft>
                        <a:buNone/>
                      </a:pPr>
                      <a:r>
                        <a:rPr lang="en-GB">
                          <a:latin typeface="Lato"/>
                          <a:ea typeface="Lato"/>
                          <a:cs typeface="Lato"/>
                          <a:sym typeface="Lato"/>
                        </a:rPr>
                        <a:t>operating_system,</a:t>
                      </a: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phone_gen</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a:latin typeface="Lato"/>
                          <a:ea typeface="Lato"/>
                          <a:cs typeface="Lato"/>
                          <a:sym typeface="Lato"/>
                        </a:rPr>
                        <a:t>reactivation_date</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a:latin typeface="Lato"/>
                          <a:ea typeface="Lato"/>
                          <a:cs typeface="Lato"/>
                          <a:sym typeface="Lato"/>
                        </a:rPr>
                        <a:t>case_status</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bl>
          </a:graphicData>
        </a:graphic>
      </p:graphicFrame>
      <p:sp>
        <p:nvSpPr>
          <p:cNvPr id="291" name="Google Shape;291;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grpSp>
        <p:nvGrpSpPr>
          <p:cNvPr id="292" name="Google Shape;292;p29"/>
          <p:cNvGrpSpPr/>
          <p:nvPr/>
        </p:nvGrpSpPr>
        <p:grpSpPr>
          <a:xfrm>
            <a:off x="5551773" y="691100"/>
            <a:ext cx="2912603" cy="427825"/>
            <a:chOff x="6155198" y="560075"/>
            <a:chExt cx="2912603" cy="427825"/>
          </a:xfrm>
        </p:grpSpPr>
        <p:pic>
          <p:nvPicPr>
            <p:cNvPr id="293" name="Google Shape;293;p29"/>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94" name="Google Shape;294;p29"/>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Appendix B - Impute Missing Values</a:t>
            </a:r>
            <a:endParaRPr>
              <a:latin typeface="Lato"/>
              <a:ea typeface="Lato"/>
              <a:cs typeface="Lato"/>
              <a:sym typeface="Lato"/>
            </a:endParaRPr>
          </a:p>
        </p:txBody>
      </p:sp>
      <p:sp>
        <p:nvSpPr>
          <p:cNvPr id="300" name="Google Shape;300;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rgbClr val="000000"/>
              </a:buClr>
              <a:buSzPts val="1400"/>
              <a:buFont typeface="Times New Roman"/>
              <a:buChar char="●"/>
            </a:pPr>
            <a:r>
              <a:rPr lang="en-GB" sz="1400" b="1">
                <a:solidFill>
                  <a:srgbClr val="000000"/>
                </a:solidFill>
              </a:rPr>
              <a:t>For numeric features</a:t>
            </a:r>
            <a:r>
              <a:rPr lang="en-GB" sz="1400">
                <a:solidFill>
                  <a:srgbClr val="000000"/>
                </a:solidFill>
              </a:rPr>
              <a:t>, there are two kinds of possible missing values. One is that it is indeed never happened, like the number of support cases, we imputed zero to it. For the others, by reviewing at the data distribution and assign median to them.</a:t>
            </a:r>
            <a:endParaRPr sz="1400">
              <a:solidFill>
                <a:srgbClr val="000000"/>
              </a:solidFill>
            </a:endParaRPr>
          </a:p>
          <a:p>
            <a:pPr marL="457200" lvl="0" indent="-317500" algn="l" rtl="0">
              <a:lnSpc>
                <a:spcPct val="200000"/>
              </a:lnSpc>
              <a:spcBef>
                <a:spcPts val="0"/>
              </a:spcBef>
              <a:spcAft>
                <a:spcPts val="0"/>
              </a:spcAft>
              <a:buClr>
                <a:srgbClr val="000000"/>
              </a:buClr>
              <a:buSzPts val="1400"/>
              <a:buFont typeface="Times New Roman"/>
              <a:buChar char="●"/>
            </a:pPr>
            <a:r>
              <a:rPr lang="en-GB" sz="1400" b="1">
                <a:solidFill>
                  <a:srgbClr val="000000"/>
                </a:solidFill>
              </a:rPr>
              <a:t>For categorical features</a:t>
            </a:r>
            <a:r>
              <a:rPr lang="en-GB" sz="1400">
                <a:solidFill>
                  <a:srgbClr val="000000"/>
                </a:solidFill>
              </a:rPr>
              <a:t> “operating system” and “phone gen”, we assign “unknown” to the missing values since the information is missing and the values may vary very randomly.</a:t>
            </a:r>
            <a:endParaRPr sz="1400">
              <a:solidFill>
                <a:srgbClr val="000000"/>
              </a:solidFill>
            </a:endParaRPr>
          </a:p>
        </p:txBody>
      </p:sp>
      <p:sp>
        <p:nvSpPr>
          <p:cNvPr id="301" name="Google Shape;301;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grpSp>
        <p:nvGrpSpPr>
          <p:cNvPr id="302" name="Google Shape;302;p30"/>
          <p:cNvGrpSpPr/>
          <p:nvPr/>
        </p:nvGrpSpPr>
        <p:grpSpPr>
          <a:xfrm>
            <a:off x="5551773" y="691100"/>
            <a:ext cx="2912603" cy="427825"/>
            <a:chOff x="6155198" y="560075"/>
            <a:chExt cx="2912603" cy="427825"/>
          </a:xfrm>
        </p:grpSpPr>
        <p:pic>
          <p:nvPicPr>
            <p:cNvPr id="303" name="Google Shape;303;p30"/>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304" name="Google Shape;304;p30"/>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730725" y="1318650"/>
            <a:ext cx="83544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Appendix C - Gradient Boosting Hyperparameter:  </a:t>
            </a:r>
            <a:endParaRPr>
              <a:latin typeface="Lato"/>
              <a:ea typeface="Lato"/>
              <a:cs typeface="Lato"/>
              <a:sym typeface="Lato"/>
            </a:endParaRPr>
          </a:p>
          <a:p>
            <a:pPr marL="0" lvl="0" indent="0" algn="l" rtl="0">
              <a:spcBef>
                <a:spcPts val="0"/>
              </a:spcBef>
              <a:spcAft>
                <a:spcPts val="0"/>
              </a:spcAft>
              <a:buNone/>
            </a:pPr>
            <a:r>
              <a:rPr lang="en-GB" b="0">
                <a:latin typeface="Lato"/>
                <a:ea typeface="Lato"/>
                <a:cs typeface="Lato"/>
                <a:sym typeface="Lato"/>
              </a:rPr>
              <a:t>Max Iteration</a:t>
            </a:r>
            <a:endParaRPr b="0">
              <a:latin typeface="Lato"/>
              <a:ea typeface="Lato"/>
              <a:cs typeface="Lato"/>
              <a:sym typeface="Lato"/>
            </a:endParaRPr>
          </a:p>
        </p:txBody>
      </p:sp>
      <p:sp>
        <p:nvSpPr>
          <p:cNvPr id="310" name="Google Shape;310;p31"/>
          <p:cNvSpPr txBox="1">
            <a:spLocks noGrp="1"/>
          </p:cNvSpPr>
          <p:nvPr>
            <p:ph type="body" idx="1"/>
          </p:nvPr>
        </p:nvSpPr>
        <p:spPr>
          <a:xfrm>
            <a:off x="5936725" y="2499800"/>
            <a:ext cx="2771100" cy="20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2"/>
                </a:solidFill>
              </a:rPr>
              <a:t>Here, we take Gradient Boosting Model as an example to show how we tune parameters.</a:t>
            </a:r>
            <a:endParaRPr sz="1400">
              <a:solidFill>
                <a:schemeClr val="dk2"/>
              </a:solidFill>
            </a:endParaRPr>
          </a:p>
          <a:p>
            <a:pPr marL="0" lvl="0" indent="0" algn="l" rtl="0">
              <a:spcBef>
                <a:spcPts val="1600"/>
              </a:spcBef>
              <a:spcAft>
                <a:spcPts val="0"/>
              </a:spcAft>
              <a:buNone/>
            </a:pPr>
            <a:r>
              <a:rPr lang="en-GB" sz="1400">
                <a:solidFill>
                  <a:schemeClr val="dk2"/>
                </a:solidFill>
              </a:rPr>
              <a:t>After testing 5 and 15 on the hyperparameter of </a:t>
            </a:r>
            <a:r>
              <a:rPr lang="en-GB" sz="1400">
                <a:solidFill>
                  <a:srgbClr val="FF0000"/>
                </a:solidFill>
              </a:rPr>
              <a:t>Max Iteration</a:t>
            </a:r>
            <a:r>
              <a:rPr lang="en-GB" sz="1400">
                <a:solidFill>
                  <a:schemeClr val="dk2"/>
                </a:solidFill>
              </a:rPr>
              <a:t>, we found that </a:t>
            </a:r>
            <a:r>
              <a:rPr lang="en-GB" sz="1400">
                <a:solidFill>
                  <a:srgbClr val="FF0000"/>
                </a:solidFill>
              </a:rPr>
              <a:t>MaxIte =15</a:t>
            </a:r>
            <a:r>
              <a:rPr lang="en-GB" sz="1400">
                <a:solidFill>
                  <a:schemeClr val="dk2"/>
                </a:solidFill>
              </a:rPr>
              <a:t> has a better performance.</a:t>
            </a:r>
            <a:endParaRPr sz="1400">
              <a:solidFill>
                <a:schemeClr val="dk2"/>
              </a:solidFill>
            </a:endParaRPr>
          </a:p>
          <a:p>
            <a:pPr marL="0" lvl="0" indent="0" algn="l" rtl="0">
              <a:spcBef>
                <a:spcPts val="1600"/>
              </a:spcBef>
              <a:spcAft>
                <a:spcPts val="1600"/>
              </a:spcAft>
              <a:buNone/>
            </a:pPr>
            <a:endParaRPr sz="1800"/>
          </a:p>
        </p:txBody>
      </p:sp>
      <p:sp>
        <p:nvSpPr>
          <p:cNvPr id="311" name="Google Shape;311;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grpSp>
        <p:nvGrpSpPr>
          <p:cNvPr id="312" name="Google Shape;312;p31"/>
          <p:cNvGrpSpPr/>
          <p:nvPr/>
        </p:nvGrpSpPr>
        <p:grpSpPr>
          <a:xfrm>
            <a:off x="5551773" y="691100"/>
            <a:ext cx="2912603" cy="427825"/>
            <a:chOff x="6155198" y="560075"/>
            <a:chExt cx="2912603" cy="427825"/>
          </a:xfrm>
        </p:grpSpPr>
        <p:pic>
          <p:nvPicPr>
            <p:cNvPr id="313" name="Google Shape;313;p31"/>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314" name="Google Shape;314;p31"/>
            <p:cNvPicPr preferRelativeResize="0"/>
            <p:nvPr/>
          </p:nvPicPr>
          <p:blipFill>
            <a:blip r:embed="rId4">
              <a:alphaModFix/>
            </a:blip>
            <a:stretch>
              <a:fillRect/>
            </a:stretch>
          </p:blipFill>
          <p:spPr>
            <a:xfrm>
              <a:off x="7207900" y="560075"/>
              <a:ext cx="1859900" cy="344875"/>
            </a:xfrm>
            <a:prstGeom prst="rect">
              <a:avLst/>
            </a:prstGeom>
            <a:noFill/>
            <a:ln>
              <a:noFill/>
            </a:ln>
          </p:spPr>
        </p:pic>
      </p:grpSp>
      <p:pic>
        <p:nvPicPr>
          <p:cNvPr id="315" name="Google Shape;315;p31"/>
          <p:cNvPicPr preferRelativeResize="0"/>
          <p:nvPr/>
        </p:nvPicPr>
        <p:blipFill>
          <a:blip r:embed="rId5">
            <a:alphaModFix/>
          </a:blip>
          <a:stretch>
            <a:fillRect/>
          </a:stretch>
        </p:blipFill>
        <p:spPr>
          <a:xfrm>
            <a:off x="152400" y="2458050"/>
            <a:ext cx="5631925" cy="23833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730000" y="1318650"/>
            <a:ext cx="77343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Appendix D - Gradient Boosting </a:t>
            </a:r>
            <a:r>
              <a:rPr lang="en-GB">
                <a:solidFill>
                  <a:srgbClr val="000000"/>
                </a:solidFill>
                <a:latin typeface="Lato"/>
                <a:ea typeface="Lato"/>
                <a:cs typeface="Lato"/>
                <a:sym typeface="Lato"/>
              </a:rPr>
              <a:t>Hyperparameter:  </a:t>
            </a:r>
            <a:endParaRPr>
              <a:solidFill>
                <a:srgbClr val="000000"/>
              </a:solidFill>
              <a:latin typeface="Lato"/>
              <a:ea typeface="Lato"/>
              <a:cs typeface="Lato"/>
              <a:sym typeface="Lato"/>
            </a:endParaRPr>
          </a:p>
          <a:p>
            <a:pPr marL="0" lvl="0" indent="0" algn="l" rtl="0">
              <a:spcBef>
                <a:spcPts val="0"/>
              </a:spcBef>
              <a:spcAft>
                <a:spcPts val="0"/>
              </a:spcAft>
              <a:buNone/>
            </a:pPr>
            <a:r>
              <a:rPr lang="en-GB" b="0">
                <a:solidFill>
                  <a:srgbClr val="000000"/>
                </a:solidFill>
                <a:latin typeface="Lato"/>
                <a:ea typeface="Lato"/>
                <a:cs typeface="Lato"/>
                <a:sym typeface="Lato"/>
              </a:rPr>
              <a:t>Max Depth</a:t>
            </a:r>
            <a:endParaRPr b="0">
              <a:solidFill>
                <a:srgbClr val="000000"/>
              </a:solidFill>
              <a:latin typeface="Lato"/>
              <a:ea typeface="Lato"/>
              <a:cs typeface="Lato"/>
              <a:sym typeface="Lato"/>
            </a:endParaRPr>
          </a:p>
        </p:txBody>
      </p:sp>
      <p:sp>
        <p:nvSpPr>
          <p:cNvPr id="321" name="Google Shape;321;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322" name="Google Shape;322;p32"/>
          <p:cNvSpPr txBox="1"/>
          <p:nvPr/>
        </p:nvSpPr>
        <p:spPr>
          <a:xfrm>
            <a:off x="6309029" y="2353050"/>
            <a:ext cx="2508300" cy="18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a:solidFill>
                  <a:schemeClr val="dk2"/>
                </a:solidFill>
                <a:latin typeface="Lato"/>
                <a:ea typeface="Lato"/>
                <a:cs typeface="Lato"/>
                <a:sym typeface="Lato"/>
              </a:rPr>
              <a:t>After testing several hyperparameters of </a:t>
            </a:r>
            <a:r>
              <a:rPr lang="en-GB" sz="1500">
                <a:solidFill>
                  <a:srgbClr val="FF0000"/>
                </a:solidFill>
                <a:latin typeface="Lato"/>
                <a:ea typeface="Lato"/>
                <a:cs typeface="Lato"/>
                <a:sym typeface="Lato"/>
              </a:rPr>
              <a:t>Max Depth</a:t>
            </a:r>
            <a:r>
              <a:rPr lang="en-GB" sz="1500">
                <a:solidFill>
                  <a:schemeClr val="dk2"/>
                </a:solidFill>
                <a:latin typeface="Lato"/>
                <a:ea typeface="Lato"/>
                <a:cs typeface="Lato"/>
                <a:sym typeface="Lato"/>
              </a:rPr>
              <a:t>, we found that </a:t>
            </a:r>
            <a:r>
              <a:rPr lang="en-GB" sz="1500">
                <a:solidFill>
                  <a:srgbClr val="FF0000"/>
                </a:solidFill>
                <a:latin typeface="Lato"/>
                <a:ea typeface="Lato"/>
                <a:cs typeface="Lato"/>
                <a:sym typeface="Lato"/>
              </a:rPr>
              <a:t>MaxIte =5</a:t>
            </a:r>
            <a:r>
              <a:rPr lang="en-GB" sz="1500">
                <a:solidFill>
                  <a:schemeClr val="dk2"/>
                </a:solidFill>
                <a:latin typeface="Lato"/>
                <a:ea typeface="Lato"/>
                <a:cs typeface="Lato"/>
                <a:sym typeface="Lato"/>
              </a:rPr>
              <a:t> has the best performance.</a:t>
            </a:r>
            <a:endParaRPr sz="1100">
              <a:solidFill>
                <a:schemeClr val="dk2"/>
              </a:solidFill>
              <a:latin typeface="Lato"/>
              <a:ea typeface="Lato"/>
              <a:cs typeface="Lato"/>
              <a:sym typeface="Lato"/>
            </a:endParaRPr>
          </a:p>
        </p:txBody>
      </p:sp>
      <p:grpSp>
        <p:nvGrpSpPr>
          <p:cNvPr id="323" name="Google Shape;323;p32"/>
          <p:cNvGrpSpPr/>
          <p:nvPr/>
        </p:nvGrpSpPr>
        <p:grpSpPr>
          <a:xfrm>
            <a:off x="5551773" y="691100"/>
            <a:ext cx="2912603" cy="427825"/>
            <a:chOff x="6155198" y="560075"/>
            <a:chExt cx="2912603" cy="427825"/>
          </a:xfrm>
        </p:grpSpPr>
        <p:pic>
          <p:nvPicPr>
            <p:cNvPr id="324" name="Google Shape;324;p32"/>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325" name="Google Shape;325;p32"/>
            <p:cNvPicPr preferRelativeResize="0"/>
            <p:nvPr/>
          </p:nvPicPr>
          <p:blipFill>
            <a:blip r:embed="rId4">
              <a:alphaModFix/>
            </a:blip>
            <a:stretch>
              <a:fillRect/>
            </a:stretch>
          </p:blipFill>
          <p:spPr>
            <a:xfrm>
              <a:off x="7207900" y="560075"/>
              <a:ext cx="1859900" cy="344875"/>
            </a:xfrm>
            <a:prstGeom prst="rect">
              <a:avLst/>
            </a:prstGeom>
            <a:noFill/>
            <a:ln>
              <a:noFill/>
            </a:ln>
          </p:spPr>
        </p:pic>
      </p:grpSp>
      <p:pic>
        <p:nvPicPr>
          <p:cNvPr id="326" name="Google Shape;326;p32"/>
          <p:cNvPicPr preferRelativeResize="0"/>
          <p:nvPr/>
        </p:nvPicPr>
        <p:blipFill>
          <a:blip r:embed="rId5">
            <a:alphaModFix/>
          </a:blip>
          <a:stretch>
            <a:fillRect/>
          </a:stretch>
        </p:blipFill>
        <p:spPr>
          <a:xfrm>
            <a:off x="1154250" y="2353050"/>
            <a:ext cx="4613651" cy="2485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title"/>
          </p:nvPr>
        </p:nvSpPr>
        <p:spPr>
          <a:xfrm>
            <a:off x="729450" y="1318650"/>
            <a:ext cx="2345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Overview</a:t>
            </a:r>
            <a:endParaRPr>
              <a:latin typeface="Lato"/>
              <a:ea typeface="Lato"/>
              <a:cs typeface="Lato"/>
              <a:sym typeface="Lato"/>
            </a:endParaRPr>
          </a:p>
        </p:txBody>
      </p:sp>
      <p:sp>
        <p:nvSpPr>
          <p:cNvPr id="189" name="Google Shape;189;p19"/>
          <p:cNvSpPr txBox="1">
            <a:spLocks noGrp="1"/>
          </p:cNvSpPr>
          <p:nvPr>
            <p:ph type="body" idx="1"/>
          </p:nvPr>
        </p:nvSpPr>
        <p:spPr>
          <a:xfrm>
            <a:off x="729450" y="2009800"/>
            <a:ext cx="3558300" cy="24945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000000"/>
              </a:buClr>
              <a:buSzPts val="1600"/>
              <a:buChar char="●"/>
            </a:pPr>
            <a:r>
              <a:rPr lang="en-GB" sz="1600" b="1">
                <a:solidFill>
                  <a:srgbClr val="000000"/>
                </a:solidFill>
              </a:rPr>
              <a:t>Goal: Status Prediction</a:t>
            </a:r>
            <a:endParaRPr sz="1600" b="1">
              <a:solidFill>
                <a:srgbClr val="000000"/>
              </a:solidFill>
            </a:endParaRPr>
          </a:p>
          <a:p>
            <a:pPr marL="457200" lvl="0" indent="-330200" algn="l" rtl="0">
              <a:lnSpc>
                <a:spcPct val="150000"/>
              </a:lnSpc>
              <a:spcBef>
                <a:spcPts val="0"/>
              </a:spcBef>
              <a:spcAft>
                <a:spcPts val="0"/>
              </a:spcAft>
              <a:buClr>
                <a:srgbClr val="000000"/>
              </a:buClr>
              <a:buSzPts val="1600"/>
              <a:buChar char="●"/>
            </a:pPr>
            <a:r>
              <a:rPr lang="en-GB" sz="1600" b="1">
                <a:solidFill>
                  <a:srgbClr val="000000"/>
                </a:solidFill>
              </a:rPr>
              <a:t>Data Preprocessing </a:t>
            </a:r>
            <a:endParaRPr sz="1600" b="1">
              <a:solidFill>
                <a:srgbClr val="000000"/>
              </a:solidFill>
            </a:endParaRPr>
          </a:p>
          <a:p>
            <a:pPr marL="457200" lvl="0" indent="-330200" algn="l" rtl="0">
              <a:lnSpc>
                <a:spcPct val="150000"/>
              </a:lnSpc>
              <a:spcBef>
                <a:spcPts val="0"/>
              </a:spcBef>
              <a:spcAft>
                <a:spcPts val="0"/>
              </a:spcAft>
              <a:buClr>
                <a:srgbClr val="000000"/>
              </a:buClr>
              <a:buSzPts val="1600"/>
              <a:buChar char="●"/>
            </a:pPr>
            <a:r>
              <a:rPr lang="en-GB" sz="1600" b="1">
                <a:solidFill>
                  <a:srgbClr val="000000"/>
                </a:solidFill>
              </a:rPr>
              <a:t>Feature Engineering</a:t>
            </a:r>
            <a:endParaRPr sz="1600" b="1">
              <a:solidFill>
                <a:srgbClr val="000000"/>
              </a:solidFill>
            </a:endParaRPr>
          </a:p>
          <a:p>
            <a:pPr marL="457200" lvl="0" indent="-330200" algn="l" rtl="0">
              <a:lnSpc>
                <a:spcPct val="150000"/>
              </a:lnSpc>
              <a:spcBef>
                <a:spcPts val="0"/>
              </a:spcBef>
              <a:spcAft>
                <a:spcPts val="0"/>
              </a:spcAft>
              <a:buClr>
                <a:srgbClr val="000000"/>
              </a:buClr>
              <a:buSzPts val="1600"/>
              <a:buChar char="●"/>
            </a:pPr>
            <a:r>
              <a:rPr lang="en-GB" sz="1600" b="1">
                <a:solidFill>
                  <a:srgbClr val="000000"/>
                </a:solidFill>
              </a:rPr>
              <a:t>Models </a:t>
            </a:r>
            <a:endParaRPr sz="1600" b="1">
              <a:solidFill>
                <a:srgbClr val="000000"/>
              </a:solidFill>
            </a:endParaRPr>
          </a:p>
          <a:p>
            <a:pPr marL="457200" lvl="0" indent="-330200" algn="l" rtl="0">
              <a:lnSpc>
                <a:spcPct val="150000"/>
              </a:lnSpc>
              <a:spcBef>
                <a:spcPts val="0"/>
              </a:spcBef>
              <a:spcAft>
                <a:spcPts val="0"/>
              </a:spcAft>
              <a:buClr>
                <a:srgbClr val="000000"/>
              </a:buClr>
              <a:buSzPts val="1600"/>
              <a:buChar char="●"/>
            </a:pPr>
            <a:r>
              <a:rPr lang="en-GB" sz="1600" b="1">
                <a:solidFill>
                  <a:srgbClr val="000000"/>
                </a:solidFill>
              </a:rPr>
              <a:t>Experience</a:t>
            </a:r>
            <a:endParaRPr sz="1600" b="1">
              <a:solidFill>
                <a:srgbClr val="000000"/>
              </a:solidFill>
            </a:endParaRPr>
          </a:p>
        </p:txBody>
      </p:sp>
      <p:pic>
        <p:nvPicPr>
          <p:cNvPr id="190" name="Google Shape;190;p19"/>
          <p:cNvPicPr preferRelativeResize="0"/>
          <p:nvPr/>
        </p:nvPicPr>
        <p:blipFill rotWithShape="1">
          <a:blip r:embed="rId3">
            <a:alphaModFix/>
          </a:blip>
          <a:srcRect l="12922" t="3111" r="49998" b="6700"/>
          <a:stretch/>
        </p:blipFill>
        <p:spPr>
          <a:xfrm>
            <a:off x="5627975" y="1317150"/>
            <a:ext cx="2824451" cy="3187150"/>
          </a:xfrm>
          <a:prstGeom prst="rect">
            <a:avLst/>
          </a:prstGeom>
          <a:noFill/>
          <a:ln>
            <a:noFill/>
          </a:ln>
        </p:spPr>
      </p:pic>
      <p:sp>
        <p:nvSpPr>
          <p:cNvPr id="191" name="Google Shape;191;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grpSp>
        <p:nvGrpSpPr>
          <p:cNvPr id="192" name="Google Shape;192;p19"/>
          <p:cNvGrpSpPr/>
          <p:nvPr/>
        </p:nvGrpSpPr>
        <p:grpSpPr>
          <a:xfrm>
            <a:off x="5551773" y="691100"/>
            <a:ext cx="2912603" cy="427825"/>
            <a:chOff x="6155198" y="560075"/>
            <a:chExt cx="2912603" cy="427825"/>
          </a:xfrm>
        </p:grpSpPr>
        <p:pic>
          <p:nvPicPr>
            <p:cNvPr id="193" name="Google Shape;193;p19"/>
            <p:cNvPicPr preferRelativeResize="0"/>
            <p:nvPr/>
          </p:nvPicPr>
          <p:blipFill>
            <a:blip r:embed="rId4">
              <a:alphaModFix/>
            </a:blip>
            <a:stretch>
              <a:fillRect/>
            </a:stretch>
          </p:blipFill>
          <p:spPr>
            <a:xfrm>
              <a:off x="6155198" y="582600"/>
              <a:ext cx="872402" cy="405300"/>
            </a:xfrm>
            <a:prstGeom prst="rect">
              <a:avLst/>
            </a:prstGeom>
            <a:noFill/>
            <a:ln>
              <a:noFill/>
            </a:ln>
          </p:spPr>
        </p:pic>
        <p:pic>
          <p:nvPicPr>
            <p:cNvPr id="194" name="Google Shape;194;p19"/>
            <p:cNvPicPr preferRelativeResize="0"/>
            <p:nvPr/>
          </p:nvPicPr>
          <p:blipFill>
            <a:blip r:embed="rId5">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title"/>
          </p:nvPr>
        </p:nvSpPr>
        <p:spPr>
          <a:xfrm>
            <a:off x="729450" y="1318650"/>
            <a:ext cx="552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Goal: Status Prediction</a:t>
            </a:r>
            <a:endParaRPr>
              <a:latin typeface="Lato"/>
              <a:ea typeface="Lato"/>
              <a:cs typeface="Lato"/>
              <a:sym typeface="Lato"/>
            </a:endParaRPr>
          </a:p>
        </p:txBody>
      </p:sp>
      <p:sp>
        <p:nvSpPr>
          <p:cNvPr id="200" name="Google Shape;200;p20"/>
          <p:cNvSpPr txBox="1">
            <a:spLocks noGrp="1"/>
          </p:cNvSpPr>
          <p:nvPr>
            <p:ph type="body" idx="2"/>
          </p:nvPr>
        </p:nvSpPr>
        <p:spPr>
          <a:xfrm>
            <a:off x="4447675" y="2100725"/>
            <a:ext cx="4179600" cy="233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b="1">
                <a:solidFill>
                  <a:srgbClr val="000000"/>
                </a:solidFill>
              </a:rPr>
              <a:t>Active</a:t>
            </a:r>
            <a:r>
              <a:rPr lang="en-GB" sz="2000">
                <a:solidFill>
                  <a:srgbClr val="000000"/>
                </a:solidFill>
              </a:rPr>
              <a:t> vs </a:t>
            </a:r>
            <a:r>
              <a:rPr lang="en-GB" sz="2000" b="1">
                <a:solidFill>
                  <a:srgbClr val="000000"/>
                </a:solidFill>
              </a:rPr>
              <a:t>Inactive</a:t>
            </a:r>
            <a:r>
              <a:rPr lang="en-GB" sz="2600" b="1">
                <a:solidFill>
                  <a:srgbClr val="000000"/>
                </a:solidFill>
              </a:rPr>
              <a:t> </a:t>
            </a:r>
            <a:endParaRPr sz="1800">
              <a:solidFill>
                <a:srgbClr val="000000"/>
              </a:solidFill>
            </a:endParaRPr>
          </a:p>
          <a:p>
            <a:pPr marL="0" lvl="0" indent="0" algn="l" rtl="0">
              <a:lnSpc>
                <a:spcPct val="150000"/>
              </a:lnSpc>
              <a:spcBef>
                <a:spcPts val="0"/>
              </a:spcBef>
              <a:spcAft>
                <a:spcPts val="1600"/>
              </a:spcAft>
              <a:buClr>
                <a:schemeClr val="dk1"/>
              </a:buClr>
              <a:buSzPts val="1100"/>
              <a:buFont typeface="Arial"/>
              <a:buNone/>
            </a:pPr>
            <a:r>
              <a:rPr lang="en-GB" sz="1700">
                <a:solidFill>
                  <a:srgbClr val="000000"/>
                </a:solidFill>
              </a:rPr>
              <a:t>Predict customers status between Mar 20 and Apr 2 using customer information in the previous period.</a:t>
            </a:r>
            <a:endParaRPr sz="1700">
              <a:solidFill>
                <a:srgbClr val="000000"/>
              </a:solidFill>
            </a:endParaRPr>
          </a:p>
        </p:txBody>
      </p:sp>
      <p:pic>
        <p:nvPicPr>
          <p:cNvPr id="201" name="Google Shape;201;p20"/>
          <p:cNvPicPr preferRelativeResize="0"/>
          <p:nvPr/>
        </p:nvPicPr>
        <p:blipFill>
          <a:blip r:embed="rId3">
            <a:alphaModFix/>
          </a:blip>
          <a:stretch>
            <a:fillRect/>
          </a:stretch>
        </p:blipFill>
        <p:spPr>
          <a:xfrm>
            <a:off x="729450" y="1911149"/>
            <a:ext cx="3774299" cy="2823484"/>
          </a:xfrm>
          <a:prstGeom prst="rect">
            <a:avLst/>
          </a:prstGeom>
          <a:noFill/>
          <a:ln>
            <a:noFill/>
          </a:ln>
        </p:spPr>
      </p:pic>
      <p:sp>
        <p:nvSpPr>
          <p:cNvPr id="202" name="Google Shape;202;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grpSp>
        <p:nvGrpSpPr>
          <p:cNvPr id="203" name="Google Shape;203;p20"/>
          <p:cNvGrpSpPr/>
          <p:nvPr/>
        </p:nvGrpSpPr>
        <p:grpSpPr>
          <a:xfrm>
            <a:off x="5551773" y="691100"/>
            <a:ext cx="2912603" cy="427825"/>
            <a:chOff x="6155198" y="560075"/>
            <a:chExt cx="2912603" cy="427825"/>
          </a:xfrm>
        </p:grpSpPr>
        <p:pic>
          <p:nvPicPr>
            <p:cNvPr id="204" name="Google Shape;204;p20"/>
            <p:cNvPicPr preferRelativeResize="0"/>
            <p:nvPr/>
          </p:nvPicPr>
          <p:blipFill>
            <a:blip r:embed="rId4">
              <a:alphaModFix/>
            </a:blip>
            <a:stretch>
              <a:fillRect/>
            </a:stretch>
          </p:blipFill>
          <p:spPr>
            <a:xfrm>
              <a:off x="6155198" y="582600"/>
              <a:ext cx="872402" cy="405300"/>
            </a:xfrm>
            <a:prstGeom prst="rect">
              <a:avLst/>
            </a:prstGeom>
            <a:noFill/>
            <a:ln>
              <a:noFill/>
            </a:ln>
          </p:spPr>
        </p:pic>
        <p:pic>
          <p:nvPicPr>
            <p:cNvPr id="205" name="Google Shape;205;p20"/>
            <p:cNvPicPr preferRelativeResize="0"/>
            <p:nvPr/>
          </p:nvPicPr>
          <p:blipFill>
            <a:blip r:embed="rId5">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Data Preprocessing </a:t>
            </a:r>
            <a:endParaRPr>
              <a:latin typeface="Lato"/>
              <a:ea typeface="Lato"/>
              <a:cs typeface="Lato"/>
              <a:sym typeface="Lato"/>
            </a:endParaRPr>
          </a:p>
        </p:txBody>
      </p:sp>
      <p:sp>
        <p:nvSpPr>
          <p:cNvPr id="211" name="Google Shape;211;p21"/>
          <p:cNvSpPr txBox="1">
            <a:spLocks noGrp="1"/>
          </p:cNvSpPr>
          <p:nvPr>
            <p:ph type="body" idx="1"/>
          </p:nvPr>
        </p:nvSpPr>
        <p:spPr>
          <a:xfrm>
            <a:off x="805650" y="1701450"/>
            <a:ext cx="7839600" cy="248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b="1">
              <a:solidFill>
                <a:srgbClr val="000000"/>
              </a:solidFill>
            </a:endParaRPr>
          </a:p>
          <a:p>
            <a:pPr marL="457200" lvl="0" indent="-317500" algn="l" rtl="0">
              <a:lnSpc>
                <a:spcPct val="115000"/>
              </a:lnSpc>
              <a:spcBef>
                <a:spcPts val="1600"/>
              </a:spcBef>
              <a:spcAft>
                <a:spcPts val="0"/>
              </a:spcAft>
              <a:buClr>
                <a:srgbClr val="000000"/>
              </a:buClr>
              <a:buSzPts val="1400"/>
              <a:buAutoNum type="arabicPeriod"/>
            </a:pPr>
            <a:r>
              <a:rPr lang="en-GB" sz="1400" b="1">
                <a:solidFill>
                  <a:srgbClr val="000000"/>
                </a:solidFill>
              </a:rPr>
              <a:t>Features with over 70% missing values were deleted. </a:t>
            </a:r>
            <a:endParaRPr sz="1400" b="1">
              <a:solidFill>
                <a:srgbClr val="000000"/>
              </a:solidFill>
            </a:endParaRPr>
          </a:p>
          <a:p>
            <a:pPr marL="457200" lvl="0" indent="0" algn="l" rtl="0">
              <a:lnSpc>
                <a:spcPct val="115000"/>
              </a:lnSpc>
              <a:spcBef>
                <a:spcPts val="1600"/>
              </a:spcBef>
              <a:spcAft>
                <a:spcPts val="0"/>
              </a:spcAft>
              <a:buNone/>
            </a:pPr>
            <a:r>
              <a:rPr lang="en-GB" sz="1400">
                <a:solidFill>
                  <a:srgbClr val="000000"/>
                </a:solidFill>
              </a:rPr>
              <a:t>Eg. customer birth year.</a:t>
            </a:r>
            <a:endParaRPr sz="1400">
              <a:solidFill>
                <a:srgbClr val="000000"/>
              </a:solidFill>
            </a:endParaRPr>
          </a:p>
          <a:p>
            <a:pPr marL="457200" lvl="0" indent="-317500" algn="l" rtl="0">
              <a:lnSpc>
                <a:spcPct val="115000"/>
              </a:lnSpc>
              <a:spcBef>
                <a:spcPts val="1600"/>
              </a:spcBef>
              <a:spcAft>
                <a:spcPts val="0"/>
              </a:spcAft>
              <a:buClr>
                <a:srgbClr val="000000"/>
              </a:buClr>
              <a:buSzPts val="1400"/>
              <a:buAutoNum type="arabicPeriod"/>
            </a:pPr>
            <a:r>
              <a:rPr lang="en-GB" sz="1400" b="1">
                <a:solidFill>
                  <a:srgbClr val="000000"/>
                </a:solidFill>
              </a:rPr>
              <a:t>Constant features and those are nearly zero-variance. </a:t>
            </a:r>
            <a:endParaRPr sz="1400" b="1">
              <a:solidFill>
                <a:srgbClr val="000000"/>
              </a:solidFill>
            </a:endParaRPr>
          </a:p>
          <a:p>
            <a:pPr marL="457200" lvl="0" indent="0" algn="l" rtl="0">
              <a:lnSpc>
                <a:spcPct val="115000"/>
              </a:lnSpc>
              <a:spcBef>
                <a:spcPts val="1600"/>
              </a:spcBef>
              <a:spcAft>
                <a:spcPts val="1600"/>
              </a:spcAft>
              <a:buNone/>
            </a:pPr>
            <a:r>
              <a:rPr lang="en-GB" sz="1400">
                <a:solidFill>
                  <a:srgbClr val="000000"/>
                </a:solidFill>
              </a:rPr>
              <a:t>Eg. states of customer sources, customer activation channels, etc</a:t>
            </a:r>
            <a:endParaRPr sz="1400">
              <a:solidFill>
                <a:srgbClr val="000000"/>
              </a:solidFill>
            </a:endParaRPr>
          </a:p>
        </p:txBody>
      </p:sp>
      <p:sp>
        <p:nvSpPr>
          <p:cNvPr id="212" name="Google Shape;212;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grpSp>
        <p:nvGrpSpPr>
          <p:cNvPr id="213" name="Google Shape;213;p21"/>
          <p:cNvGrpSpPr/>
          <p:nvPr/>
        </p:nvGrpSpPr>
        <p:grpSpPr>
          <a:xfrm>
            <a:off x="5551773" y="691100"/>
            <a:ext cx="2912603" cy="427825"/>
            <a:chOff x="6155198" y="560075"/>
            <a:chExt cx="2912603" cy="427825"/>
          </a:xfrm>
        </p:grpSpPr>
        <p:pic>
          <p:nvPicPr>
            <p:cNvPr id="214" name="Google Shape;214;p21"/>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15" name="Google Shape;215;p21"/>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2"/>
          <p:cNvSpPr txBox="1">
            <a:spLocks noGrp="1"/>
          </p:cNvSpPr>
          <p:nvPr>
            <p:ph type="title"/>
          </p:nvPr>
        </p:nvSpPr>
        <p:spPr>
          <a:xfrm>
            <a:off x="7276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Feature Engineering - </a:t>
            </a:r>
            <a:r>
              <a:rPr lang="en-GB" b="0">
                <a:latin typeface="Lato"/>
                <a:ea typeface="Lato"/>
                <a:cs typeface="Lato"/>
                <a:sym typeface="Lato"/>
              </a:rPr>
              <a:t>Initial Features</a:t>
            </a:r>
            <a:endParaRPr b="0">
              <a:latin typeface="Lato"/>
              <a:ea typeface="Lato"/>
              <a:cs typeface="Lato"/>
              <a:sym typeface="Lato"/>
            </a:endParaRPr>
          </a:p>
        </p:txBody>
      </p:sp>
      <p:sp>
        <p:nvSpPr>
          <p:cNvPr id="221" name="Google Shape;22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grpSp>
        <p:nvGrpSpPr>
          <p:cNvPr id="222" name="Google Shape;222;p22"/>
          <p:cNvGrpSpPr/>
          <p:nvPr/>
        </p:nvGrpSpPr>
        <p:grpSpPr>
          <a:xfrm>
            <a:off x="5551773" y="691100"/>
            <a:ext cx="2912603" cy="427825"/>
            <a:chOff x="6155198" y="560075"/>
            <a:chExt cx="2912603" cy="427825"/>
          </a:xfrm>
        </p:grpSpPr>
        <p:pic>
          <p:nvPicPr>
            <p:cNvPr id="223" name="Google Shape;223;p22"/>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24" name="Google Shape;224;p22"/>
            <p:cNvPicPr preferRelativeResize="0"/>
            <p:nvPr/>
          </p:nvPicPr>
          <p:blipFill>
            <a:blip r:embed="rId4">
              <a:alphaModFix/>
            </a:blip>
            <a:stretch>
              <a:fillRect/>
            </a:stretch>
          </p:blipFill>
          <p:spPr>
            <a:xfrm>
              <a:off x="7207900" y="560075"/>
              <a:ext cx="1859900" cy="344875"/>
            </a:xfrm>
            <a:prstGeom prst="rect">
              <a:avLst/>
            </a:prstGeom>
            <a:noFill/>
            <a:ln>
              <a:noFill/>
            </a:ln>
          </p:spPr>
        </p:pic>
      </p:grpSp>
      <p:sp>
        <p:nvSpPr>
          <p:cNvPr id="225" name="Google Shape;225;p22"/>
          <p:cNvSpPr txBox="1">
            <a:spLocks noGrp="1"/>
          </p:cNvSpPr>
          <p:nvPr>
            <p:ph type="body" idx="1"/>
          </p:nvPr>
        </p:nvSpPr>
        <p:spPr>
          <a:xfrm>
            <a:off x="1012400" y="1974925"/>
            <a:ext cx="8138400" cy="3322800"/>
          </a:xfrm>
          <a:prstGeom prst="rect">
            <a:avLst/>
          </a:prstGeom>
        </p:spPr>
        <p:txBody>
          <a:bodyPr spcFirstLastPara="1" wrap="square" lIns="91425" tIns="91425" rIns="91425" bIns="91425" anchor="t" anchorCtr="0">
            <a:noAutofit/>
          </a:bodyPr>
          <a:lstStyle/>
          <a:p>
            <a:pPr marL="457200" lvl="0" indent="-317500" algn="l" rtl="0">
              <a:lnSpc>
                <a:spcPct val="125000"/>
              </a:lnSpc>
              <a:spcBef>
                <a:spcPts val="0"/>
              </a:spcBef>
              <a:spcAft>
                <a:spcPts val="0"/>
              </a:spcAft>
              <a:buClr>
                <a:srgbClr val="000000"/>
              </a:buClr>
              <a:buSzPts val="1400"/>
              <a:buChar char="●"/>
            </a:pPr>
            <a:r>
              <a:rPr lang="en-GB" sz="1400" b="1">
                <a:solidFill>
                  <a:srgbClr val="000000"/>
                </a:solidFill>
              </a:rPr>
              <a:t>Identity:</a:t>
            </a:r>
            <a:endParaRPr sz="1400">
              <a:solidFill>
                <a:srgbClr val="000000"/>
              </a:solidFill>
            </a:endParaRPr>
          </a:p>
          <a:p>
            <a:pPr marL="0" lvl="0" indent="457200" algn="l" rtl="0">
              <a:lnSpc>
                <a:spcPct val="125000"/>
              </a:lnSpc>
              <a:spcBef>
                <a:spcPts val="0"/>
              </a:spcBef>
              <a:spcAft>
                <a:spcPts val="0"/>
              </a:spcAft>
              <a:buNone/>
            </a:pPr>
            <a:r>
              <a:rPr lang="en-GB" sz="1400">
                <a:solidFill>
                  <a:srgbClr val="000000"/>
                </a:solidFill>
              </a:rPr>
              <a:t>Line id</a:t>
            </a:r>
            <a:endParaRPr sz="1400">
              <a:solidFill>
                <a:srgbClr val="000000"/>
              </a:solidFill>
            </a:endParaRPr>
          </a:p>
          <a:p>
            <a:pPr marL="457200" lvl="0" indent="-317500" algn="l" rtl="0">
              <a:lnSpc>
                <a:spcPct val="125000"/>
              </a:lnSpc>
              <a:spcBef>
                <a:spcPts val="0"/>
              </a:spcBef>
              <a:spcAft>
                <a:spcPts val="0"/>
              </a:spcAft>
              <a:buClr>
                <a:srgbClr val="000000"/>
              </a:buClr>
              <a:buSzPts val="1400"/>
              <a:buChar char="●"/>
            </a:pPr>
            <a:r>
              <a:rPr lang="en-GB" sz="1400" b="1">
                <a:solidFill>
                  <a:srgbClr val="000000"/>
                </a:solidFill>
              </a:rPr>
              <a:t>Time related:</a:t>
            </a:r>
            <a:endParaRPr sz="1400" b="1">
              <a:solidFill>
                <a:srgbClr val="000000"/>
              </a:solidFill>
            </a:endParaRPr>
          </a:p>
          <a:p>
            <a:pPr marL="0" lvl="0" indent="457200" algn="l" rtl="0">
              <a:lnSpc>
                <a:spcPct val="125000"/>
              </a:lnSpc>
              <a:spcBef>
                <a:spcPts val="0"/>
              </a:spcBef>
              <a:spcAft>
                <a:spcPts val="0"/>
              </a:spcAft>
              <a:buNone/>
            </a:pPr>
            <a:r>
              <a:rPr lang="en-GB" sz="1400">
                <a:solidFill>
                  <a:srgbClr val="000000"/>
                </a:solidFill>
              </a:rPr>
              <a:t>first activation date, deactivation date, reactivation date</a:t>
            </a:r>
            <a:endParaRPr sz="1400">
              <a:solidFill>
                <a:srgbClr val="000000"/>
              </a:solidFill>
            </a:endParaRPr>
          </a:p>
          <a:p>
            <a:pPr marL="457200" lvl="0" indent="-317500" algn="l" rtl="0">
              <a:lnSpc>
                <a:spcPct val="125000"/>
              </a:lnSpc>
              <a:spcBef>
                <a:spcPts val="0"/>
              </a:spcBef>
              <a:spcAft>
                <a:spcPts val="0"/>
              </a:spcAft>
              <a:buClr>
                <a:srgbClr val="000000"/>
              </a:buClr>
              <a:buSzPts val="1400"/>
              <a:buChar char="●"/>
            </a:pPr>
            <a:r>
              <a:rPr lang="en-GB" sz="1400" b="1">
                <a:solidFill>
                  <a:srgbClr val="000000"/>
                </a:solidFill>
              </a:rPr>
              <a:t>Consumption history:</a:t>
            </a:r>
            <a:endParaRPr sz="1400">
              <a:solidFill>
                <a:srgbClr val="000000"/>
              </a:solidFill>
            </a:endParaRPr>
          </a:p>
          <a:p>
            <a:pPr marL="0" lvl="0" indent="457200" algn="l" rtl="0">
              <a:lnSpc>
                <a:spcPct val="125000"/>
              </a:lnSpc>
              <a:spcBef>
                <a:spcPts val="0"/>
              </a:spcBef>
              <a:spcAft>
                <a:spcPts val="0"/>
              </a:spcAft>
              <a:buNone/>
            </a:pPr>
            <a:r>
              <a:rPr lang="en-GB" sz="1400">
                <a:solidFill>
                  <a:srgbClr val="000000"/>
                </a:solidFill>
              </a:rPr>
              <a:t>Life-time redemptions and revenues</a:t>
            </a:r>
            <a:endParaRPr sz="1400">
              <a:solidFill>
                <a:srgbClr val="000000"/>
              </a:solidFill>
            </a:endParaRPr>
          </a:p>
          <a:p>
            <a:pPr marL="457200" lvl="0" indent="-317500" algn="l" rtl="0">
              <a:lnSpc>
                <a:spcPct val="125000"/>
              </a:lnSpc>
              <a:spcBef>
                <a:spcPts val="0"/>
              </a:spcBef>
              <a:spcAft>
                <a:spcPts val="0"/>
              </a:spcAft>
              <a:buClr>
                <a:srgbClr val="000000"/>
              </a:buClr>
              <a:buSzPts val="1400"/>
              <a:buChar char="●"/>
            </a:pPr>
            <a:r>
              <a:rPr lang="en-GB" sz="1400" b="1">
                <a:solidFill>
                  <a:srgbClr val="000000"/>
                </a:solidFill>
              </a:rPr>
              <a:t>Services:</a:t>
            </a:r>
            <a:endParaRPr sz="1400" b="1">
              <a:solidFill>
                <a:srgbClr val="000000"/>
              </a:solidFill>
            </a:endParaRPr>
          </a:p>
          <a:p>
            <a:pPr marL="457200" lvl="0" indent="0" algn="l" rtl="0">
              <a:lnSpc>
                <a:spcPct val="125000"/>
              </a:lnSpc>
              <a:spcBef>
                <a:spcPts val="0"/>
              </a:spcBef>
              <a:spcAft>
                <a:spcPts val="0"/>
              </a:spcAft>
              <a:buNone/>
            </a:pPr>
            <a:r>
              <a:rPr lang="en-GB" sz="1400">
                <a:solidFill>
                  <a:srgbClr val="000000"/>
                </a:solidFill>
              </a:rPr>
              <a:t>Support case status, sms, # of voice…</a:t>
            </a:r>
            <a:endParaRPr sz="1400" b="1">
              <a:solidFill>
                <a:srgbClr val="000000"/>
              </a:solidFill>
            </a:endParaRPr>
          </a:p>
          <a:p>
            <a:pPr marL="457200" lvl="0" indent="-317500" algn="l" rtl="0">
              <a:lnSpc>
                <a:spcPct val="125000"/>
              </a:lnSpc>
              <a:spcBef>
                <a:spcPts val="0"/>
              </a:spcBef>
              <a:spcAft>
                <a:spcPts val="0"/>
              </a:spcAft>
              <a:buClr>
                <a:srgbClr val="000000"/>
              </a:buClr>
              <a:buSzPts val="1400"/>
              <a:buChar char="●"/>
            </a:pPr>
            <a:r>
              <a:rPr lang="en-GB" sz="1400" b="1">
                <a:solidFill>
                  <a:srgbClr val="000000"/>
                </a:solidFill>
              </a:rPr>
              <a:t>Others:</a:t>
            </a:r>
            <a:endParaRPr sz="1400" b="1">
              <a:solidFill>
                <a:srgbClr val="000000"/>
              </a:solidFill>
            </a:endParaRPr>
          </a:p>
          <a:p>
            <a:pPr marL="0" lvl="0" indent="457200" algn="l" rtl="0">
              <a:lnSpc>
                <a:spcPct val="125000"/>
              </a:lnSpc>
              <a:spcBef>
                <a:spcPts val="0"/>
              </a:spcBef>
              <a:spcAft>
                <a:spcPts val="0"/>
              </a:spcAft>
              <a:buNone/>
            </a:pPr>
            <a:r>
              <a:rPr lang="en-GB" sz="1400">
                <a:solidFill>
                  <a:srgbClr val="000000"/>
                </a:solidFill>
              </a:rPr>
              <a:t>phone operating system and generation</a:t>
            </a:r>
            <a:endParaRPr sz="1400" b="1">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Feature Engineering</a:t>
            </a:r>
            <a:r>
              <a:rPr lang="en-GB" b="0">
                <a:latin typeface="Lato"/>
                <a:ea typeface="Lato"/>
                <a:cs typeface="Lato"/>
                <a:sym typeface="Lato"/>
              </a:rPr>
              <a:t> - Created Features</a:t>
            </a:r>
            <a:endParaRPr b="0">
              <a:latin typeface="Lato"/>
              <a:ea typeface="Lato"/>
              <a:cs typeface="Lato"/>
              <a:sym typeface="Lato"/>
            </a:endParaRPr>
          </a:p>
        </p:txBody>
      </p:sp>
      <p:sp>
        <p:nvSpPr>
          <p:cNvPr id="231" name="Google Shape;231;p23"/>
          <p:cNvSpPr txBox="1"/>
          <p:nvPr/>
        </p:nvSpPr>
        <p:spPr>
          <a:xfrm>
            <a:off x="927425" y="2162775"/>
            <a:ext cx="7812900" cy="2860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GB">
                <a:solidFill>
                  <a:schemeClr val="dk2"/>
                </a:solidFill>
                <a:latin typeface="Lato"/>
                <a:ea typeface="Lato"/>
                <a:cs typeface="Lato"/>
                <a:sym typeface="Lato"/>
              </a:rPr>
              <a:t>We combine features </a:t>
            </a:r>
            <a:r>
              <a:rPr lang="en-GB" b="1">
                <a:solidFill>
                  <a:schemeClr val="dk2"/>
                </a:solidFill>
                <a:latin typeface="Lato"/>
                <a:ea typeface="Lato"/>
                <a:cs typeface="Lato"/>
                <a:sym typeface="Lato"/>
              </a:rPr>
              <a:t>which deliver the same type of information</a:t>
            </a:r>
            <a:r>
              <a:rPr lang="en-GB">
                <a:solidFill>
                  <a:schemeClr val="dk2"/>
                </a:solidFill>
                <a:latin typeface="Lato"/>
                <a:ea typeface="Lato"/>
                <a:cs typeface="Lato"/>
                <a:sym typeface="Lato"/>
              </a:rPr>
              <a:t> together:</a:t>
            </a:r>
            <a:endParaRPr>
              <a:solidFill>
                <a:schemeClr val="dk2"/>
              </a:solidFill>
              <a:latin typeface="Lato"/>
              <a:ea typeface="Lato"/>
              <a:cs typeface="Lato"/>
              <a:sym typeface="Lato"/>
            </a:endParaRPr>
          </a:p>
          <a:p>
            <a:pPr marL="457200" lvl="0" indent="-317500" algn="l" rtl="0">
              <a:lnSpc>
                <a:spcPct val="125000"/>
              </a:lnSpc>
              <a:spcBef>
                <a:spcPts val="1600"/>
              </a:spcBef>
              <a:spcAft>
                <a:spcPts val="0"/>
              </a:spcAft>
              <a:buClr>
                <a:schemeClr val="dk2"/>
              </a:buClr>
              <a:buSzPts val="1400"/>
              <a:buFont typeface="Lato"/>
              <a:buChar char="●"/>
            </a:pPr>
            <a:r>
              <a:rPr lang="en-GB">
                <a:solidFill>
                  <a:schemeClr val="dk2"/>
                </a:solidFill>
                <a:latin typeface="Lato"/>
                <a:ea typeface="Lato"/>
                <a:cs typeface="Lato"/>
                <a:sym typeface="Lato"/>
              </a:rPr>
              <a:t>“tenure”: duration between first activation date and 03/19, or the latest deactivation date</a:t>
            </a:r>
            <a:endParaRPr>
              <a:solidFill>
                <a:schemeClr val="dk2"/>
              </a:solidFill>
              <a:latin typeface="Lato"/>
              <a:ea typeface="Lato"/>
              <a:cs typeface="Lato"/>
              <a:sym typeface="Lato"/>
            </a:endParaRPr>
          </a:p>
          <a:p>
            <a:pPr marL="457200" lvl="0" indent="-317500" algn="l" rtl="0">
              <a:lnSpc>
                <a:spcPct val="125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“average sms”:  (“sms_in” + “sms_out”) / “tenure”</a:t>
            </a:r>
            <a:endParaRPr>
              <a:solidFill>
                <a:schemeClr val="dk2"/>
              </a:solidFill>
              <a:latin typeface="Lato"/>
              <a:ea typeface="Lato"/>
              <a:cs typeface="Lato"/>
              <a:sym typeface="Lato"/>
            </a:endParaRPr>
          </a:p>
          <a:p>
            <a:pPr marL="457200" lvl="0" indent="-317500" algn="l" rtl="0">
              <a:lnSpc>
                <a:spcPct val="125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 of cases” : # of support cases per customer</a:t>
            </a:r>
            <a:endParaRPr>
              <a:solidFill>
                <a:schemeClr val="dk2"/>
              </a:solidFill>
              <a:latin typeface="Lato"/>
              <a:ea typeface="Lato"/>
              <a:cs typeface="Lato"/>
              <a:sym typeface="Lato"/>
            </a:endParaRPr>
          </a:p>
          <a:p>
            <a:pPr marL="0" lvl="0" indent="0" algn="l" rtl="0">
              <a:lnSpc>
                <a:spcPct val="125000"/>
              </a:lnSpc>
              <a:spcBef>
                <a:spcPts val="1600"/>
              </a:spcBef>
              <a:spcAft>
                <a:spcPts val="1600"/>
              </a:spcAft>
              <a:buNone/>
            </a:pPr>
            <a:r>
              <a:rPr lang="en-GB" b="1">
                <a:latin typeface="Lato"/>
                <a:ea typeface="Lato"/>
                <a:cs typeface="Lato"/>
                <a:sym typeface="Lato"/>
              </a:rPr>
              <a:t>The information is helpful as it tells us how much customers are addicted to TracFone’s services.</a:t>
            </a:r>
            <a:endParaRPr b="1">
              <a:latin typeface="Lato"/>
              <a:ea typeface="Lato"/>
              <a:cs typeface="Lato"/>
              <a:sym typeface="Lato"/>
            </a:endParaRPr>
          </a:p>
        </p:txBody>
      </p:sp>
      <p:sp>
        <p:nvSpPr>
          <p:cNvPr id="232" name="Google Shape;232;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grpSp>
        <p:nvGrpSpPr>
          <p:cNvPr id="233" name="Google Shape;233;p23"/>
          <p:cNvGrpSpPr/>
          <p:nvPr/>
        </p:nvGrpSpPr>
        <p:grpSpPr>
          <a:xfrm>
            <a:off x="5551773" y="691100"/>
            <a:ext cx="2912603" cy="427825"/>
            <a:chOff x="6155198" y="560075"/>
            <a:chExt cx="2912603" cy="427825"/>
          </a:xfrm>
        </p:grpSpPr>
        <p:pic>
          <p:nvPicPr>
            <p:cNvPr id="234" name="Google Shape;234;p23"/>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35" name="Google Shape;235;p23"/>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Feature Engineering </a:t>
            </a:r>
            <a:r>
              <a:rPr lang="en-GB" b="0">
                <a:latin typeface="Lato"/>
                <a:ea typeface="Lato"/>
                <a:cs typeface="Lato"/>
                <a:sym typeface="Lato"/>
              </a:rPr>
              <a:t>- Final Features</a:t>
            </a:r>
            <a:endParaRPr b="0">
              <a:latin typeface="Lato"/>
              <a:ea typeface="Lato"/>
              <a:cs typeface="Lato"/>
              <a:sym typeface="Lato"/>
            </a:endParaRPr>
          </a:p>
        </p:txBody>
      </p:sp>
      <p:sp>
        <p:nvSpPr>
          <p:cNvPr id="241" name="Google Shape;241;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grpSp>
        <p:nvGrpSpPr>
          <p:cNvPr id="242" name="Google Shape;242;p24"/>
          <p:cNvGrpSpPr/>
          <p:nvPr/>
        </p:nvGrpSpPr>
        <p:grpSpPr>
          <a:xfrm>
            <a:off x="5551773" y="691100"/>
            <a:ext cx="2912603" cy="427825"/>
            <a:chOff x="6155198" y="560075"/>
            <a:chExt cx="2912603" cy="427825"/>
          </a:xfrm>
        </p:grpSpPr>
        <p:pic>
          <p:nvPicPr>
            <p:cNvPr id="243" name="Google Shape;243;p24"/>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44" name="Google Shape;244;p24"/>
            <p:cNvPicPr preferRelativeResize="0"/>
            <p:nvPr/>
          </p:nvPicPr>
          <p:blipFill>
            <a:blip r:embed="rId4">
              <a:alphaModFix/>
            </a:blip>
            <a:stretch>
              <a:fillRect/>
            </a:stretch>
          </p:blipFill>
          <p:spPr>
            <a:xfrm>
              <a:off x="7207900" y="560075"/>
              <a:ext cx="1859900" cy="344875"/>
            </a:xfrm>
            <a:prstGeom prst="rect">
              <a:avLst/>
            </a:prstGeom>
            <a:noFill/>
            <a:ln>
              <a:noFill/>
            </a:ln>
          </p:spPr>
        </p:pic>
      </p:grpSp>
      <p:sp>
        <p:nvSpPr>
          <p:cNvPr id="245" name="Google Shape;245;p24"/>
          <p:cNvSpPr txBox="1"/>
          <p:nvPr/>
        </p:nvSpPr>
        <p:spPr>
          <a:xfrm>
            <a:off x="828025" y="2308725"/>
            <a:ext cx="6604800" cy="2074800"/>
          </a:xfrm>
          <a:prstGeom prst="rect">
            <a:avLst/>
          </a:prstGeom>
          <a:noFill/>
          <a:ln>
            <a:noFill/>
          </a:ln>
        </p:spPr>
        <p:txBody>
          <a:bodyPr spcFirstLastPara="1" wrap="square" lIns="91425" tIns="91425" rIns="91425" bIns="91425" anchor="t" anchorCtr="0">
            <a:noAutofit/>
          </a:bodyPr>
          <a:lstStyle/>
          <a:p>
            <a:pPr marL="457200" lvl="0" indent="-317500" algn="l" rtl="0">
              <a:lnSpc>
                <a:spcPct val="125000"/>
              </a:lnSpc>
              <a:spcBef>
                <a:spcPts val="0"/>
              </a:spcBef>
              <a:spcAft>
                <a:spcPts val="0"/>
              </a:spcAft>
              <a:buSzPts val="1400"/>
              <a:buFont typeface="Lato"/>
              <a:buChar char="●"/>
            </a:pPr>
            <a:r>
              <a:rPr lang="en-GB" b="1">
                <a:latin typeface="Lato"/>
                <a:ea typeface="Lato"/>
                <a:cs typeface="Lato"/>
                <a:sym typeface="Lato"/>
              </a:rPr>
              <a:t>Numerical features: </a:t>
            </a:r>
            <a:endParaRPr b="1">
              <a:latin typeface="Lato"/>
              <a:ea typeface="Lato"/>
              <a:cs typeface="Lato"/>
              <a:sym typeface="Lato"/>
            </a:endParaRPr>
          </a:p>
          <a:p>
            <a:pPr marL="914400" lvl="1" indent="-317500" algn="l" rtl="0">
              <a:lnSpc>
                <a:spcPct val="125000"/>
              </a:lnSpc>
              <a:spcBef>
                <a:spcPts val="0"/>
              </a:spcBef>
              <a:spcAft>
                <a:spcPts val="0"/>
              </a:spcAft>
              <a:buSzPts val="1400"/>
              <a:buFont typeface="Lato"/>
              <a:buChar char="○"/>
            </a:pPr>
            <a:r>
              <a:rPr lang="en-GB">
                <a:latin typeface="Lato"/>
                <a:ea typeface="Lato"/>
                <a:cs typeface="Lato"/>
                <a:sym typeface="Lato"/>
              </a:rPr>
              <a:t># of cases</a:t>
            </a:r>
            <a:endParaRPr>
              <a:latin typeface="Lato"/>
              <a:ea typeface="Lato"/>
              <a:cs typeface="Lato"/>
              <a:sym typeface="Lato"/>
            </a:endParaRPr>
          </a:p>
          <a:p>
            <a:pPr marL="914400" lvl="1" indent="-317500" algn="l" rtl="0">
              <a:lnSpc>
                <a:spcPct val="125000"/>
              </a:lnSpc>
              <a:spcBef>
                <a:spcPts val="0"/>
              </a:spcBef>
              <a:spcAft>
                <a:spcPts val="0"/>
              </a:spcAft>
              <a:buSzPts val="1400"/>
              <a:buFont typeface="Lato"/>
              <a:buChar char="○"/>
            </a:pPr>
            <a:r>
              <a:rPr lang="en-GB">
                <a:latin typeface="Lato"/>
                <a:ea typeface="Lato"/>
                <a:cs typeface="Lato"/>
                <a:sym typeface="Lato"/>
              </a:rPr>
              <a:t>lifetime redemptions, and revenues</a:t>
            </a:r>
            <a:endParaRPr>
              <a:latin typeface="Lato"/>
              <a:ea typeface="Lato"/>
              <a:cs typeface="Lato"/>
              <a:sym typeface="Lato"/>
            </a:endParaRPr>
          </a:p>
          <a:p>
            <a:pPr marL="914400" lvl="1" indent="-317500" algn="l" rtl="0">
              <a:lnSpc>
                <a:spcPct val="125000"/>
              </a:lnSpc>
              <a:spcBef>
                <a:spcPts val="0"/>
              </a:spcBef>
              <a:spcAft>
                <a:spcPts val="0"/>
              </a:spcAft>
              <a:buSzPts val="1400"/>
              <a:buFont typeface="Lato"/>
              <a:buChar char="○"/>
            </a:pPr>
            <a:r>
              <a:rPr lang="en-GB">
                <a:latin typeface="Lato"/>
                <a:ea typeface="Lato"/>
                <a:cs typeface="Lato"/>
                <a:sym typeface="Lato"/>
              </a:rPr>
              <a:t>average sms amount, voice duration, and # of voice </a:t>
            </a:r>
            <a:endParaRPr>
              <a:latin typeface="Lato"/>
              <a:ea typeface="Lato"/>
              <a:cs typeface="Lato"/>
              <a:sym typeface="Lato"/>
            </a:endParaRPr>
          </a:p>
          <a:p>
            <a:pPr marL="457200" lvl="0" indent="-317500" algn="l" rtl="0">
              <a:lnSpc>
                <a:spcPct val="125000"/>
              </a:lnSpc>
              <a:spcBef>
                <a:spcPts val="0"/>
              </a:spcBef>
              <a:spcAft>
                <a:spcPts val="0"/>
              </a:spcAft>
              <a:buSzPts val="1400"/>
              <a:buFont typeface="Lato"/>
              <a:buChar char="●"/>
            </a:pPr>
            <a:r>
              <a:rPr lang="en-GB" b="1">
                <a:latin typeface="Lato"/>
                <a:ea typeface="Lato"/>
                <a:cs typeface="Lato"/>
                <a:sym typeface="Lato"/>
              </a:rPr>
              <a:t>Categorical:</a:t>
            </a:r>
            <a:r>
              <a:rPr lang="en-GB">
                <a:latin typeface="Lato"/>
                <a:ea typeface="Lato"/>
                <a:cs typeface="Lato"/>
                <a:sym typeface="Lato"/>
              </a:rPr>
              <a:t> </a:t>
            </a:r>
            <a:endParaRPr>
              <a:latin typeface="Lato"/>
              <a:ea typeface="Lato"/>
              <a:cs typeface="Lato"/>
              <a:sym typeface="Lato"/>
            </a:endParaRPr>
          </a:p>
          <a:p>
            <a:pPr marL="914400" lvl="1" indent="-317500" algn="l" rtl="0">
              <a:lnSpc>
                <a:spcPct val="125000"/>
              </a:lnSpc>
              <a:spcBef>
                <a:spcPts val="0"/>
              </a:spcBef>
              <a:spcAft>
                <a:spcPts val="0"/>
              </a:spcAft>
              <a:buSzPts val="1400"/>
              <a:buFont typeface="Lato"/>
              <a:buChar char="○"/>
            </a:pPr>
            <a:r>
              <a:rPr lang="en-GB">
                <a:latin typeface="Lato"/>
                <a:ea typeface="Lato"/>
                <a:cs typeface="Lato"/>
                <a:sym typeface="Lato"/>
              </a:rPr>
              <a:t>operating system</a:t>
            </a:r>
            <a:endParaRPr>
              <a:latin typeface="Lato"/>
              <a:ea typeface="Lato"/>
              <a:cs typeface="Lato"/>
              <a:sym typeface="Lato"/>
            </a:endParaRPr>
          </a:p>
          <a:p>
            <a:pPr marL="914400" lvl="1" indent="-317500" algn="l" rtl="0">
              <a:lnSpc>
                <a:spcPct val="125000"/>
              </a:lnSpc>
              <a:spcBef>
                <a:spcPts val="0"/>
              </a:spcBef>
              <a:spcAft>
                <a:spcPts val="0"/>
              </a:spcAft>
              <a:buSzPts val="1400"/>
              <a:buFont typeface="Lato"/>
              <a:buChar char="○"/>
            </a:pPr>
            <a:r>
              <a:rPr lang="en-GB">
                <a:latin typeface="Lato"/>
                <a:ea typeface="Lato"/>
                <a:cs typeface="Lato"/>
                <a:sym typeface="Lato"/>
              </a:rPr>
              <a:t>phone generation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Models</a:t>
            </a:r>
            <a:endParaRPr b="0">
              <a:latin typeface="Lato"/>
              <a:ea typeface="Lato"/>
              <a:cs typeface="Lato"/>
              <a:sym typeface="Lato"/>
            </a:endParaRPr>
          </a:p>
        </p:txBody>
      </p:sp>
      <p:sp>
        <p:nvSpPr>
          <p:cNvPr id="251" name="Google Shape;251;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grpSp>
        <p:nvGrpSpPr>
          <p:cNvPr id="252" name="Google Shape;252;p25"/>
          <p:cNvGrpSpPr/>
          <p:nvPr/>
        </p:nvGrpSpPr>
        <p:grpSpPr>
          <a:xfrm>
            <a:off x="5551773" y="691100"/>
            <a:ext cx="2912603" cy="427825"/>
            <a:chOff x="6155198" y="560075"/>
            <a:chExt cx="2912603" cy="427825"/>
          </a:xfrm>
        </p:grpSpPr>
        <p:pic>
          <p:nvPicPr>
            <p:cNvPr id="253" name="Google Shape;253;p25"/>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54" name="Google Shape;254;p25"/>
            <p:cNvPicPr preferRelativeResize="0"/>
            <p:nvPr/>
          </p:nvPicPr>
          <p:blipFill>
            <a:blip r:embed="rId4">
              <a:alphaModFix/>
            </a:blip>
            <a:stretch>
              <a:fillRect/>
            </a:stretch>
          </p:blipFill>
          <p:spPr>
            <a:xfrm>
              <a:off x="7207900" y="560075"/>
              <a:ext cx="1859900" cy="344875"/>
            </a:xfrm>
            <a:prstGeom prst="rect">
              <a:avLst/>
            </a:prstGeom>
            <a:noFill/>
            <a:ln>
              <a:noFill/>
            </a:ln>
          </p:spPr>
        </p:pic>
      </p:grpSp>
      <p:pic>
        <p:nvPicPr>
          <p:cNvPr id="255" name="Google Shape;255;p25"/>
          <p:cNvPicPr preferRelativeResize="0"/>
          <p:nvPr/>
        </p:nvPicPr>
        <p:blipFill>
          <a:blip r:embed="rId5">
            <a:alphaModFix/>
          </a:blip>
          <a:stretch>
            <a:fillRect/>
          </a:stretch>
        </p:blipFill>
        <p:spPr>
          <a:xfrm>
            <a:off x="1391775" y="1978700"/>
            <a:ext cx="5454936" cy="2485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Lato"/>
                <a:ea typeface="Lato"/>
                <a:cs typeface="Lato"/>
                <a:sym typeface="Lato"/>
              </a:rPr>
              <a:t>Experience</a:t>
            </a:r>
            <a:endParaRPr>
              <a:latin typeface="Lato"/>
              <a:ea typeface="Lato"/>
              <a:cs typeface="Lato"/>
              <a:sym typeface="Lato"/>
            </a:endParaRPr>
          </a:p>
        </p:txBody>
      </p:sp>
      <p:sp>
        <p:nvSpPr>
          <p:cNvPr id="261" name="Google Shape;261;p26"/>
          <p:cNvSpPr txBox="1">
            <a:spLocks noGrp="1"/>
          </p:cNvSpPr>
          <p:nvPr>
            <p:ph type="body" idx="1"/>
          </p:nvPr>
        </p:nvSpPr>
        <p:spPr>
          <a:xfrm>
            <a:off x="730000" y="2069475"/>
            <a:ext cx="7591500" cy="2015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Char char="●"/>
            </a:pPr>
            <a:r>
              <a:rPr lang="en-GB" sz="1500" b="1">
                <a:solidFill>
                  <a:srgbClr val="000000"/>
                </a:solidFill>
              </a:rPr>
              <a:t>Teamwork:</a:t>
            </a:r>
            <a:r>
              <a:rPr lang="en-GB" sz="1200">
                <a:solidFill>
                  <a:srgbClr val="000000"/>
                </a:solidFill>
              </a:rPr>
              <a:t> </a:t>
            </a:r>
            <a:r>
              <a:rPr lang="en-GB" sz="1400">
                <a:solidFill>
                  <a:srgbClr val="000000"/>
                </a:solidFill>
              </a:rPr>
              <a:t>assign work based on teammates strengths</a:t>
            </a:r>
            <a:endParaRPr sz="1400">
              <a:solidFill>
                <a:srgbClr val="000000"/>
              </a:solidFill>
            </a:endParaRPr>
          </a:p>
          <a:p>
            <a:pPr marL="457200" lvl="0" indent="-311150" algn="l" rtl="0">
              <a:lnSpc>
                <a:spcPct val="150000"/>
              </a:lnSpc>
              <a:spcBef>
                <a:spcPts val="0"/>
              </a:spcBef>
              <a:spcAft>
                <a:spcPts val="0"/>
              </a:spcAft>
              <a:buClr>
                <a:srgbClr val="000000"/>
              </a:buClr>
              <a:buSzPts val="1300"/>
              <a:buChar char="●"/>
            </a:pPr>
            <a:r>
              <a:rPr lang="en-GB" sz="1500" b="1">
                <a:solidFill>
                  <a:srgbClr val="000000"/>
                </a:solidFill>
              </a:rPr>
              <a:t>Workflow: </a:t>
            </a:r>
            <a:r>
              <a:rPr lang="en-GB" sz="1400">
                <a:solidFill>
                  <a:srgbClr val="000000"/>
                </a:solidFill>
              </a:rPr>
              <a:t>draw a specific outline at the very beginning</a:t>
            </a:r>
            <a:endParaRPr sz="1400">
              <a:solidFill>
                <a:srgbClr val="000000"/>
              </a:solidFill>
            </a:endParaRPr>
          </a:p>
          <a:p>
            <a:pPr marL="457200" lvl="0" indent="-311150" algn="l" rtl="0">
              <a:lnSpc>
                <a:spcPct val="150000"/>
              </a:lnSpc>
              <a:spcBef>
                <a:spcPts val="0"/>
              </a:spcBef>
              <a:spcAft>
                <a:spcPts val="0"/>
              </a:spcAft>
              <a:buSzPts val="1300"/>
              <a:buChar char="●"/>
            </a:pPr>
            <a:r>
              <a:rPr lang="en-GB" sz="1500" b="1">
                <a:solidFill>
                  <a:srgbClr val="000000"/>
                </a:solidFill>
              </a:rPr>
              <a:t>Data Exploration:</a:t>
            </a:r>
            <a:r>
              <a:rPr lang="en-GB" sz="1200">
                <a:solidFill>
                  <a:srgbClr val="0000FF"/>
                </a:solidFill>
              </a:rPr>
              <a:t> </a:t>
            </a:r>
            <a:r>
              <a:rPr lang="en-GB" sz="1400">
                <a:solidFill>
                  <a:srgbClr val="000000"/>
                </a:solidFill>
              </a:rPr>
              <a:t>understand the business meanings of each feature</a:t>
            </a:r>
            <a:endParaRPr sz="1400">
              <a:solidFill>
                <a:srgbClr val="000000"/>
              </a:solidFill>
            </a:endParaRPr>
          </a:p>
          <a:p>
            <a:pPr marL="457200" lvl="0" indent="-311150" algn="l" rtl="0">
              <a:lnSpc>
                <a:spcPct val="150000"/>
              </a:lnSpc>
              <a:spcBef>
                <a:spcPts val="0"/>
              </a:spcBef>
              <a:spcAft>
                <a:spcPts val="0"/>
              </a:spcAft>
              <a:buClr>
                <a:srgbClr val="000000"/>
              </a:buClr>
              <a:buSzPts val="1300"/>
              <a:buChar char="●"/>
            </a:pPr>
            <a:r>
              <a:rPr lang="en-GB" sz="1500" b="1">
                <a:solidFill>
                  <a:srgbClr val="000000"/>
                </a:solidFill>
              </a:rPr>
              <a:t>Model Understanding:</a:t>
            </a:r>
            <a:r>
              <a:rPr lang="en-GB" sz="1200">
                <a:solidFill>
                  <a:srgbClr val="000000"/>
                </a:solidFill>
              </a:rPr>
              <a:t> </a:t>
            </a:r>
            <a:r>
              <a:rPr lang="en-GB" sz="1400">
                <a:solidFill>
                  <a:srgbClr val="000000"/>
                </a:solidFill>
              </a:rPr>
              <a:t>understand pros &amp; cons of each model as well as the popular uses</a:t>
            </a:r>
            <a:endParaRPr sz="1400">
              <a:solidFill>
                <a:srgbClr val="000000"/>
              </a:solidFill>
            </a:endParaRPr>
          </a:p>
          <a:p>
            <a:pPr marL="457200" lvl="0" indent="-311150" algn="l" rtl="0">
              <a:lnSpc>
                <a:spcPct val="150000"/>
              </a:lnSpc>
              <a:spcBef>
                <a:spcPts val="0"/>
              </a:spcBef>
              <a:spcAft>
                <a:spcPts val="0"/>
              </a:spcAft>
              <a:buSzPts val="1300"/>
              <a:buChar char="●"/>
            </a:pPr>
            <a:r>
              <a:rPr lang="en-GB" sz="1500" b="1">
                <a:solidFill>
                  <a:srgbClr val="000000"/>
                </a:solidFill>
              </a:rPr>
              <a:t>Communication</a:t>
            </a:r>
            <a:r>
              <a:rPr lang="en-GB" sz="1400" b="1">
                <a:solidFill>
                  <a:srgbClr val="000000"/>
                </a:solidFill>
              </a:rPr>
              <a:t>:</a:t>
            </a:r>
            <a:r>
              <a:rPr lang="en-GB" sz="1400" b="1">
                <a:solidFill>
                  <a:srgbClr val="0000FF"/>
                </a:solidFill>
              </a:rPr>
              <a:t> </a:t>
            </a:r>
            <a:r>
              <a:rPr lang="en-GB" sz="1400">
                <a:solidFill>
                  <a:srgbClr val="000000"/>
                </a:solidFill>
              </a:rPr>
              <a:t>have more effective discussions</a:t>
            </a:r>
            <a:r>
              <a:rPr lang="en-GB" sz="1400" b="1">
                <a:solidFill>
                  <a:srgbClr val="000000"/>
                </a:solidFill>
              </a:rPr>
              <a:t> </a:t>
            </a:r>
            <a:endParaRPr sz="1400" b="1">
              <a:solidFill>
                <a:srgbClr val="000000"/>
              </a:solidFill>
            </a:endParaRPr>
          </a:p>
        </p:txBody>
      </p:sp>
      <p:sp>
        <p:nvSpPr>
          <p:cNvPr id="262" name="Google Shape;262;p26"/>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sz="800" b="1">
              <a:solidFill>
                <a:schemeClr val="dk1"/>
              </a:solidFill>
              <a:latin typeface="Lato"/>
              <a:ea typeface="Lato"/>
              <a:cs typeface="Lato"/>
              <a:sym typeface="Lato"/>
            </a:endParaRPr>
          </a:p>
        </p:txBody>
      </p:sp>
      <p:sp>
        <p:nvSpPr>
          <p:cNvPr id="263" name="Google Shape;263;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grpSp>
        <p:nvGrpSpPr>
          <p:cNvPr id="264" name="Google Shape;264;p26"/>
          <p:cNvGrpSpPr/>
          <p:nvPr/>
        </p:nvGrpSpPr>
        <p:grpSpPr>
          <a:xfrm>
            <a:off x="5551773" y="691100"/>
            <a:ext cx="2912603" cy="427825"/>
            <a:chOff x="6155198" y="560075"/>
            <a:chExt cx="2912603" cy="427825"/>
          </a:xfrm>
        </p:grpSpPr>
        <p:pic>
          <p:nvPicPr>
            <p:cNvPr id="265" name="Google Shape;265;p26"/>
            <p:cNvPicPr preferRelativeResize="0"/>
            <p:nvPr/>
          </p:nvPicPr>
          <p:blipFill>
            <a:blip r:embed="rId3">
              <a:alphaModFix/>
            </a:blip>
            <a:stretch>
              <a:fillRect/>
            </a:stretch>
          </p:blipFill>
          <p:spPr>
            <a:xfrm>
              <a:off x="6155198" y="582600"/>
              <a:ext cx="872402" cy="405300"/>
            </a:xfrm>
            <a:prstGeom prst="rect">
              <a:avLst/>
            </a:prstGeom>
            <a:noFill/>
            <a:ln>
              <a:noFill/>
            </a:ln>
          </p:spPr>
        </p:pic>
        <p:pic>
          <p:nvPicPr>
            <p:cNvPr id="266" name="Google Shape;266;p26"/>
            <p:cNvPicPr preferRelativeResize="0"/>
            <p:nvPr/>
          </p:nvPicPr>
          <p:blipFill>
            <a:blip r:embed="rId4">
              <a:alphaModFix/>
            </a:blip>
            <a:stretch>
              <a:fillRect/>
            </a:stretch>
          </p:blipFill>
          <p:spPr>
            <a:xfrm>
              <a:off x="7207900" y="560075"/>
              <a:ext cx="1859900" cy="344875"/>
            </a:xfrm>
            <a:prstGeom prst="rect">
              <a:avLst/>
            </a:prstGeom>
            <a:noFill/>
            <a:ln>
              <a:noFill/>
            </a:ln>
          </p:spPr>
        </p:pic>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653</Words>
  <Application>Microsoft Office PowerPoint</Application>
  <PresentationFormat>On-screen Show (16:9)</PresentationFormat>
  <Paragraphs>104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Raleway</vt:lpstr>
      <vt:lpstr>Arial</vt:lpstr>
      <vt:lpstr>Lato</vt:lpstr>
      <vt:lpstr>Times New Roman</vt:lpstr>
      <vt:lpstr>Streamline</vt:lpstr>
      <vt:lpstr>Trac·Hack Challenge</vt:lpstr>
      <vt:lpstr>Overview</vt:lpstr>
      <vt:lpstr>Goal: Status Prediction</vt:lpstr>
      <vt:lpstr>Data Preprocessing </vt:lpstr>
      <vt:lpstr>Feature Engineering - Initial Features</vt:lpstr>
      <vt:lpstr>Feature Engineering - Created Features</vt:lpstr>
      <vt:lpstr>Feature Engineering - Final Features</vt:lpstr>
      <vt:lpstr>Models</vt:lpstr>
      <vt:lpstr>Experience</vt:lpstr>
      <vt:lpstr>Q &amp; A</vt:lpstr>
      <vt:lpstr>Thank you!</vt:lpstr>
      <vt:lpstr>Appendix A - Initial Features Name</vt:lpstr>
      <vt:lpstr>Appendix B - Impute Missing Values</vt:lpstr>
      <vt:lpstr>Appendix C - Gradient Boosting Hyperparameter:   Max Iteration</vt:lpstr>
      <vt:lpstr>Appendix D - Gradient Boosting Hyperparameter:   Max Depth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Trac·Hack Challenge</dc:title>
  <dc:creator>nxz125@miami.edu</dc:creator>
  <cp:lastModifiedBy>nan zhou</cp:lastModifiedBy>
  <cp:revision>1</cp:revision>
  <dcterms:modified xsi:type="dcterms:W3CDTF">2020-05-14T17:13:37Z</dcterms:modified>
</cp:coreProperties>
</file>